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79" r:id="rId2"/>
    <p:sldId id="351" r:id="rId3"/>
    <p:sldId id="370" r:id="rId4"/>
    <p:sldId id="404" r:id="rId5"/>
    <p:sldId id="446" r:id="rId6"/>
    <p:sldId id="457" r:id="rId7"/>
    <p:sldId id="405" r:id="rId8"/>
    <p:sldId id="456" r:id="rId9"/>
    <p:sldId id="410" r:id="rId10"/>
    <p:sldId id="415" r:id="rId11"/>
    <p:sldId id="407" r:id="rId12"/>
    <p:sldId id="449" r:id="rId13"/>
    <p:sldId id="447" r:id="rId14"/>
    <p:sldId id="450" r:id="rId15"/>
    <p:sldId id="451" r:id="rId16"/>
    <p:sldId id="448" r:id="rId17"/>
    <p:sldId id="436" r:id="rId18"/>
    <p:sldId id="452" r:id="rId19"/>
    <p:sldId id="454" r:id="rId20"/>
    <p:sldId id="442" r:id="rId21"/>
    <p:sldId id="421" r:id="rId22"/>
    <p:sldId id="422" r:id="rId23"/>
    <p:sldId id="417" r:id="rId24"/>
    <p:sldId id="424" r:id="rId25"/>
    <p:sldId id="420" r:id="rId26"/>
    <p:sldId id="419" r:id="rId27"/>
    <p:sldId id="455" r:id="rId28"/>
  </p:sldIdLst>
  <p:sldSz cx="12192000" cy="6858000"/>
  <p:notesSz cx="6797675" cy="9926638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FF"/>
    <a:srgbClr val="728FA5"/>
    <a:srgbClr val="CCD6DE"/>
    <a:srgbClr val="99AEBD"/>
    <a:srgbClr val="FFFFFF"/>
    <a:srgbClr val="859EB1"/>
    <a:srgbClr val="C2CED8"/>
    <a:srgbClr val="405564"/>
    <a:srgbClr val="546E82"/>
    <a:srgbClr val="5D7B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5400" autoAdjust="0"/>
  </p:normalViewPr>
  <p:slideViewPr>
    <p:cSldViewPr snapToGrid="0" snapToObjects="1">
      <p:cViewPr varScale="1">
        <p:scale>
          <a:sx n="67" d="100"/>
          <a:sy n="67" d="100"/>
        </p:scale>
        <p:origin x="-606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-2113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7A480B-B52D-42E1-B611-3A815145DEDC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10E55-31E1-4FA4-A630-BCC547599D1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22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969C40-B232-48AE-8F59-A97A4E8CA964}" type="datetimeFigureOut">
              <a:rPr lang="it-IT" smtClean="0"/>
              <a:t>21/09/2023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83E48-A699-4AD1-99DC-44645B8DB6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3461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05435F-F2A9-4F1A-B19B-F7CA5564C766}" type="slidenum">
              <a:rPr lang="en-GB" smtClean="0">
                <a:cs typeface="Arial" charset="0"/>
              </a:rPr>
              <a:pPr/>
              <a:t>3</a:t>
            </a:fld>
            <a:endParaRPr lang="en-GB">
              <a:cs typeface="Arial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/>
              <a:t>Anche se non fanno parte del “personale strutturato” gli studenti e i dottorandi di ricerca sono una risorsa preziosa per il Politecnico</a:t>
            </a:r>
          </a:p>
          <a:p>
            <a:pPr eaLnBrk="1" hangingPunct="1"/>
            <a:r>
              <a:rPr lang="it-IT"/>
              <a:t>(forse perché pagano le tasse…)</a:t>
            </a:r>
          </a:p>
          <a:p>
            <a:pPr eaLnBrk="1" hangingPunct="1"/>
            <a:endParaRPr lang="it-IT"/>
          </a:p>
          <a:p>
            <a:pPr eaLnBrk="1" hangingPunct="1"/>
            <a:r>
              <a:rPr lang="it-IT"/>
              <a:t>Un’entità così grande e composita ha bisogno di essere fortemente  organizzata</a:t>
            </a:r>
          </a:p>
          <a:p>
            <a:pPr eaLnBrk="1" hangingPunct="1"/>
            <a:endParaRPr lang="it-IT"/>
          </a:p>
          <a:p>
            <a:pPr eaLnBrk="1" hangingPunct="1"/>
            <a:r>
              <a:rPr lang="it-IT"/>
              <a:t>Anche se non  ne farete parte in forma permanente è opportuno  che ne abbiate un’idea generale</a:t>
            </a:r>
          </a:p>
        </p:txBody>
      </p:sp>
    </p:spTree>
    <p:extLst>
      <p:ext uri="{BB962C8B-B14F-4D97-AF65-F5344CB8AC3E}">
        <p14:creationId xmlns:p14="http://schemas.microsoft.com/office/powerpoint/2010/main" val="3745339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30FC7F-0D92-4B84-A51C-0E2669A032AA}" type="slidenum">
              <a:rPr lang="en-GB" smtClean="0">
                <a:cs typeface="Arial" charset="0"/>
              </a:rPr>
              <a:pPr/>
              <a:t>26</a:t>
            </a:fld>
            <a:endParaRPr lang="en-GB">
              <a:cs typeface="Arial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1347788"/>
            <a:ext cx="6462712" cy="3636962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0080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34A603-9926-44C2-81E5-39038D9DAC27}" type="slidenum">
              <a:rPr lang="en-GB" smtClean="0">
                <a:cs typeface="Arial" charset="0"/>
              </a:rPr>
              <a:pPr/>
              <a:t>5</a:t>
            </a:fld>
            <a:endParaRPr lang="en-GB">
              <a:cs typeface="Arial" charset="0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1000" b="1" dirty="0" err="1">
                <a:solidFill>
                  <a:srgbClr val="4BA5FF"/>
                </a:solidFill>
              </a:rPr>
              <a:t>Dipartimento</a:t>
            </a:r>
            <a:r>
              <a:rPr lang="en-US" sz="1000" b="1" dirty="0"/>
              <a:t>: </a:t>
            </a:r>
            <a:r>
              <a:rPr lang="en-US" sz="1000" dirty="0" err="1">
                <a:solidFill>
                  <a:srgbClr val="003366"/>
                </a:solidFill>
              </a:rPr>
              <a:t>Struttura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che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riunisce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i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professori</a:t>
            </a:r>
            <a:r>
              <a:rPr lang="en-US" sz="1000" dirty="0">
                <a:solidFill>
                  <a:srgbClr val="003366"/>
                </a:solidFill>
              </a:rPr>
              <a:t>, </a:t>
            </a:r>
            <a:r>
              <a:rPr lang="en-US" sz="1000" dirty="0" err="1">
                <a:solidFill>
                  <a:srgbClr val="003366"/>
                </a:solidFill>
              </a:rPr>
              <a:t>i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ricercatori</a:t>
            </a:r>
            <a:r>
              <a:rPr lang="en-US" sz="1000" dirty="0">
                <a:solidFill>
                  <a:srgbClr val="003366"/>
                </a:solidFill>
              </a:rPr>
              <a:t>, </a:t>
            </a:r>
            <a:r>
              <a:rPr lang="en-US" sz="1000" dirty="0" err="1">
                <a:solidFill>
                  <a:srgbClr val="003366"/>
                </a:solidFill>
              </a:rPr>
              <a:t>i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tecnici</a:t>
            </a:r>
            <a:r>
              <a:rPr lang="en-US" sz="1000" dirty="0">
                <a:solidFill>
                  <a:srgbClr val="003366"/>
                </a:solidFill>
              </a:rPr>
              <a:t> e </a:t>
            </a:r>
            <a:r>
              <a:rPr lang="en-US" sz="1000" dirty="0" err="1">
                <a:solidFill>
                  <a:srgbClr val="003366"/>
                </a:solidFill>
              </a:rPr>
              <a:t>gli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amministrativi</a:t>
            </a:r>
            <a:r>
              <a:rPr lang="en-US" sz="1000" dirty="0">
                <a:solidFill>
                  <a:srgbClr val="003366"/>
                </a:solidFill>
              </a:rPr>
              <a:t> per lo </a:t>
            </a:r>
            <a:r>
              <a:rPr lang="en-US" sz="1000" dirty="0" err="1">
                <a:solidFill>
                  <a:srgbClr val="003366"/>
                </a:solidFill>
              </a:rPr>
              <a:t>svolgimento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dell’attività</a:t>
            </a:r>
            <a:r>
              <a:rPr lang="en-US" sz="1000" dirty="0">
                <a:solidFill>
                  <a:srgbClr val="003366"/>
                </a:solidFill>
              </a:rPr>
              <a:t> di </a:t>
            </a:r>
            <a:r>
              <a:rPr lang="en-US" sz="1000" dirty="0" err="1">
                <a:solidFill>
                  <a:srgbClr val="003366"/>
                </a:solidFill>
              </a:rPr>
              <a:t>ricerca</a:t>
            </a:r>
            <a:r>
              <a:rPr lang="en-US" sz="1000" dirty="0">
                <a:solidFill>
                  <a:srgbClr val="003366"/>
                </a:solidFill>
              </a:rPr>
              <a:t>. E’ </a:t>
            </a:r>
            <a:r>
              <a:rPr lang="en-US" sz="1000" dirty="0" err="1">
                <a:solidFill>
                  <a:srgbClr val="003366"/>
                </a:solidFill>
              </a:rPr>
              <a:t>rappresentato</a:t>
            </a:r>
            <a:r>
              <a:rPr lang="en-US" sz="1000" dirty="0">
                <a:solidFill>
                  <a:srgbClr val="003366"/>
                </a:solidFill>
              </a:rPr>
              <a:t> da un </a:t>
            </a:r>
            <a:r>
              <a:rPr lang="en-US" sz="1000" dirty="0" err="1">
                <a:solidFill>
                  <a:srgbClr val="003366"/>
                </a:solidFill>
              </a:rPr>
              <a:t>Direttore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eletto</a:t>
            </a:r>
            <a:r>
              <a:rPr lang="en-US" sz="1000" dirty="0">
                <a:solidFill>
                  <a:srgbClr val="003366"/>
                </a:solidFill>
              </a:rPr>
              <a:t>.</a:t>
            </a:r>
          </a:p>
          <a:p>
            <a:r>
              <a:rPr lang="en-US" sz="1000" b="1" dirty="0">
                <a:solidFill>
                  <a:srgbClr val="4BA5FF"/>
                </a:solidFill>
              </a:rPr>
              <a:t>Scuola</a:t>
            </a:r>
            <a:r>
              <a:rPr lang="en-US" sz="1000" b="1" dirty="0"/>
              <a:t>: </a:t>
            </a:r>
            <a:r>
              <a:rPr lang="en-US" sz="1000" dirty="0" err="1">
                <a:solidFill>
                  <a:srgbClr val="003366"/>
                </a:solidFill>
              </a:rPr>
              <a:t>Struttura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b="1" dirty="0">
                <a:solidFill>
                  <a:srgbClr val="003366"/>
                </a:solidFill>
              </a:rPr>
              <a:t>didattica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che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riunisce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i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professori</a:t>
            </a:r>
            <a:r>
              <a:rPr lang="en-US" sz="1000" dirty="0">
                <a:solidFill>
                  <a:srgbClr val="003366"/>
                </a:solidFill>
              </a:rPr>
              <a:t> e </a:t>
            </a:r>
            <a:r>
              <a:rPr lang="en-US" sz="1000" dirty="0" err="1">
                <a:solidFill>
                  <a:srgbClr val="003366"/>
                </a:solidFill>
              </a:rPr>
              <a:t>i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ricercatori</a:t>
            </a:r>
            <a:r>
              <a:rPr lang="en-US" sz="1000" dirty="0">
                <a:solidFill>
                  <a:srgbClr val="003366"/>
                </a:solidFill>
              </a:rPr>
              <a:t> per lo </a:t>
            </a:r>
            <a:r>
              <a:rPr lang="en-US" sz="1000" dirty="0" err="1">
                <a:solidFill>
                  <a:srgbClr val="003366"/>
                </a:solidFill>
              </a:rPr>
              <a:t>svolgimento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dell’attività</a:t>
            </a:r>
            <a:r>
              <a:rPr lang="en-US" sz="1000" dirty="0">
                <a:solidFill>
                  <a:srgbClr val="003366"/>
                </a:solidFill>
              </a:rPr>
              <a:t> di </a:t>
            </a:r>
            <a:r>
              <a:rPr lang="en-US" sz="1000" dirty="0" err="1">
                <a:solidFill>
                  <a:srgbClr val="003366"/>
                </a:solidFill>
              </a:rPr>
              <a:t>insegnamento</a:t>
            </a:r>
            <a:r>
              <a:rPr lang="en-US" sz="1000" dirty="0"/>
              <a:t>.</a:t>
            </a:r>
            <a:endParaRPr lang="en-US" sz="1000" b="1" dirty="0">
              <a:solidFill>
                <a:srgbClr val="CC0000"/>
              </a:solidFill>
            </a:endParaRPr>
          </a:p>
          <a:p>
            <a:r>
              <a:rPr lang="en-US" sz="1000" b="1" dirty="0" err="1">
                <a:solidFill>
                  <a:srgbClr val="4BA5FF"/>
                </a:solidFill>
              </a:rPr>
              <a:t>Consiglio</a:t>
            </a:r>
            <a:r>
              <a:rPr lang="en-US" sz="1000" b="1" dirty="0">
                <a:solidFill>
                  <a:srgbClr val="4BA5FF"/>
                </a:solidFill>
              </a:rPr>
              <a:t> di </a:t>
            </a:r>
            <a:r>
              <a:rPr lang="en-US" sz="1000" b="1" dirty="0" err="1">
                <a:solidFill>
                  <a:srgbClr val="4BA5FF"/>
                </a:solidFill>
              </a:rPr>
              <a:t>Facoltà</a:t>
            </a:r>
            <a:r>
              <a:rPr lang="en-US" sz="1000" b="1" dirty="0"/>
              <a:t>: </a:t>
            </a:r>
            <a:r>
              <a:rPr lang="en-US" sz="1000" dirty="0" err="1">
                <a:solidFill>
                  <a:srgbClr val="003366"/>
                </a:solidFill>
              </a:rPr>
              <a:t>Programma</a:t>
            </a:r>
            <a:r>
              <a:rPr lang="en-US" sz="1000" dirty="0">
                <a:solidFill>
                  <a:srgbClr val="003366"/>
                </a:solidFill>
              </a:rPr>
              <a:t> e </a:t>
            </a:r>
            <a:r>
              <a:rPr lang="en-US" sz="1000" dirty="0" err="1">
                <a:solidFill>
                  <a:srgbClr val="003366"/>
                </a:solidFill>
              </a:rPr>
              <a:t>gestisce</a:t>
            </a:r>
            <a:r>
              <a:rPr lang="en-US" sz="1000" dirty="0">
                <a:solidFill>
                  <a:srgbClr val="003366"/>
                </a:solidFill>
              </a:rPr>
              <a:t> le </a:t>
            </a:r>
            <a:r>
              <a:rPr lang="en-US" sz="1000" dirty="0" err="1">
                <a:solidFill>
                  <a:srgbClr val="003366"/>
                </a:solidFill>
              </a:rPr>
              <a:t>attività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didattiche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della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Facoltà</a:t>
            </a:r>
            <a:r>
              <a:rPr lang="en-US" sz="1000" dirty="0">
                <a:solidFill>
                  <a:srgbClr val="003366"/>
                </a:solidFill>
              </a:rPr>
              <a:t>.</a:t>
            </a:r>
          </a:p>
          <a:p>
            <a:r>
              <a:rPr lang="en-US" sz="1000" b="1" dirty="0">
                <a:solidFill>
                  <a:srgbClr val="4BA5FF"/>
                </a:solidFill>
              </a:rPr>
              <a:t>Preside</a:t>
            </a:r>
            <a:r>
              <a:rPr lang="en-US" sz="1000" b="1" dirty="0"/>
              <a:t>: </a:t>
            </a:r>
            <a:r>
              <a:rPr lang="en-US" sz="1000" dirty="0" err="1">
                <a:solidFill>
                  <a:srgbClr val="003366"/>
                </a:solidFill>
              </a:rPr>
              <a:t>Rappresenta</a:t>
            </a:r>
            <a:r>
              <a:rPr lang="en-US" sz="1000" dirty="0">
                <a:solidFill>
                  <a:srgbClr val="003366"/>
                </a:solidFill>
              </a:rPr>
              <a:t> la Scuola e </a:t>
            </a:r>
            <a:r>
              <a:rPr lang="en-US" sz="1000" dirty="0" err="1">
                <a:solidFill>
                  <a:srgbClr val="003366"/>
                </a:solidFill>
              </a:rPr>
              <a:t>supervisiona</a:t>
            </a:r>
            <a:r>
              <a:rPr lang="en-US" sz="1000" dirty="0">
                <a:solidFill>
                  <a:srgbClr val="003366"/>
                </a:solidFill>
              </a:rPr>
              <a:t> le </a:t>
            </a:r>
            <a:r>
              <a:rPr lang="en-US" sz="1000" dirty="0" err="1">
                <a:solidFill>
                  <a:srgbClr val="003366"/>
                </a:solidFill>
              </a:rPr>
              <a:t>attività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didattiche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che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fanno</a:t>
            </a:r>
            <a:r>
              <a:rPr lang="en-US" sz="1000" dirty="0">
                <a:solidFill>
                  <a:srgbClr val="003366"/>
                </a:solidFill>
              </a:rPr>
              <a:t> capo ad </a:t>
            </a:r>
            <a:r>
              <a:rPr lang="en-US" sz="1000" dirty="0" err="1">
                <a:solidFill>
                  <a:srgbClr val="003366"/>
                </a:solidFill>
              </a:rPr>
              <a:t>essa</a:t>
            </a:r>
            <a:r>
              <a:rPr lang="en-US" sz="1000" dirty="0"/>
              <a:t>.</a:t>
            </a:r>
          </a:p>
          <a:p>
            <a:r>
              <a:rPr lang="en-US" sz="1000" b="1" dirty="0" err="1">
                <a:solidFill>
                  <a:srgbClr val="4BA5FF"/>
                </a:solidFill>
              </a:rPr>
              <a:t>Consiglio</a:t>
            </a:r>
            <a:r>
              <a:rPr lang="en-US" sz="1000" b="1" dirty="0">
                <a:solidFill>
                  <a:srgbClr val="4BA5FF"/>
                </a:solidFill>
              </a:rPr>
              <a:t> di Corso di Studio</a:t>
            </a:r>
            <a:r>
              <a:rPr lang="en-US" sz="1000" b="1" dirty="0"/>
              <a:t>: </a:t>
            </a:r>
            <a:r>
              <a:rPr lang="en-US" sz="1000" dirty="0" err="1">
                <a:solidFill>
                  <a:srgbClr val="003366"/>
                </a:solidFill>
              </a:rPr>
              <a:t>Programma</a:t>
            </a:r>
            <a:r>
              <a:rPr lang="en-US" sz="1000" dirty="0">
                <a:solidFill>
                  <a:srgbClr val="003366"/>
                </a:solidFill>
              </a:rPr>
              <a:t> e </a:t>
            </a:r>
            <a:r>
              <a:rPr lang="en-US" sz="1000" dirty="0" err="1">
                <a:solidFill>
                  <a:srgbClr val="003366"/>
                </a:solidFill>
              </a:rPr>
              <a:t>gestisce</a:t>
            </a:r>
            <a:r>
              <a:rPr lang="en-US" sz="1000" dirty="0">
                <a:solidFill>
                  <a:srgbClr val="003366"/>
                </a:solidFill>
              </a:rPr>
              <a:t> le </a:t>
            </a:r>
            <a:r>
              <a:rPr lang="en-US" sz="1000" dirty="0" err="1">
                <a:solidFill>
                  <a:srgbClr val="003366"/>
                </a:solidFill>
              </a:rPr>
              <a:t>attività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didattiche</a:t>
            </a:r>
            <a:r>
              <a:rPr lang="en-US" sz="1000" dirty="0">
                <a:solidFill>
                  <a:srgbClr val="003366"/>
                </a:solidFill>
              </a:rPr>
              <a:t> del Corso di Studio.</a:t>
            </a:r>
            <a:endParaRPr lang="en-US" sz="1000" b="1" dirty="0">
              <a:solidFill>
                <a:srgbClr val="CC0000"/>
              </a:solidFill>
            </a:endParaRPr>
          </a:p>
          <a:p>
            <a:r>
              <a:rPr lang="en-US" sz="1000" b="1" dirty="0" err="1">
                <a:solidFill>
                  <a:srgbClr val="4BA5FF"/>
                </a:solidFill>
              </a:rPr>
              <a:t>Presidente</a:t>
            </a:r>
            <a:r>
              <a:rPr lang="en-US" sz="1000" b="1" dirty="0">
                <a:solidFill>
                  <a:srgbClr val="4BA5FF"/>
                </a:solidFill>
              </a:rPr>
              <a:t> del Corso di Studio</a:t>
            </a:r>
            <a:r>
              <a:rPr lang="en-US" sz="1000" b="1" dirty="0"/>
              <a:t>: </a:t>
            </a:r>
            <a:r>
              <a:rPr lang="en-US" sz="1000" dirty="0" err="1">
                <a:solidFill>
                  <a:srgbClr val="003366"/>
                </a:solidFill>
              </a:rPr>
              <a:t>Docente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eletto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che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rappresenta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il</a:t>
            </a:r>
            <a:r>
              <a:rPr lang="en-US" sz="1000" dirty="0">
                <a:solidFill>
                  <a:srgbClr val="003366"/>
                </a:solidFill>
              </a:rPr>
              <a:t> CS e </a:t>
            </a:r>
            <a:r>
              <a:rPr lang="en-US" sz="1000" dirty="0" err="1">
                <a:solidFill>
                  <a:srgbClr val="003366"/>
                </a:solidFill>
              </a:rPr>
              <a:t>coordina</a:t>
            </a:r>
            <a:r>
              <a:rPr lang="en-US" sz="1000" dirty="0">
                <a:solidFill>
                  <a:srgbClr val="003366"/>
                </a:solidFill>
              </a:rPr>
              <a:t> le </a:t>
            </a:r>
            <a:r>
              <a:rPr lang="en-US" sz="1000" dirty="0" err="1">
                <a:solidFill>
                  <a:srgbClr val="003366"/>
                </a:solidFill>
              </a:rPr>
              <a:t>attività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didattiche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che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fanno</a:t>
            </a:r>
            <a:r>
              <a:rPr lang="en-US" sz="1000" dirty="0">
                <a:solidFill>
                  <a:srgbClr val="003366"/>
                </a:solidFill>
              </a:rPr>
              <a:t> capo </a:t>
            </a:r>
            <a:r>
              <a:rPr lang="en-US" sz="1000" dirty="0" err="1">
                <a:solidFill>
                  <a:srgbClr val="003366"/>
                </a:solidFill>
              </a:rPr>
              <a:t>allo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stesso</a:t>
            </a:r>
            <a:r>
              <a:rPr lang="en-US" sz="1000" dirty="0">
                <a:solidFill>
                  <a:srgbClr val="003366"/>
                </a:solidFill>
              </a:rPr>
              <a:t>.</a:t>
            </a:r>
          </a:p>
          <a:p>
            <a:pPr eaLnBrk="1" hangingPunct="1"/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1251355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34A603-9926-44C2-81E5-39038D9DAC27}" type="slidenum">
              <a:rPr lang="en-GB" smtClean="0">
                <a:cs typeface="Arial" charset="0"/>
              </a:rPr>
              <a:pPr/>
              <a:t>6</a:t>
            </a:fld>
            <a:endParaRPr lang="en-GB">
              <a:cs typeface="Arial" charset="0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1000" b="1" dirty="0" err="1">
                <a:solidFill>
                  <a:srgbClr val="4BA5FF"/>
                </a:solidFill>
              </a:rPr>
              <a:t>Dipartimento</a:t>
            </a:r>
            <a:r>
              <a:rPr lang="en-US" sz="1000" b="1" dirty="0"/>
              <a:t>: </a:t>
            </a:r>
            <a:r>
              <a:rPr lang="en-US" sz="1000" dirty="0" err="1">
                <a:solidFill>
                  <a:srgbClr val="003366"/>
                </a:solidFill>
              </a:rPr>
              <a:t>Struttura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che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riunisce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i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professori</a:t>
            </a:r>
            <a:r>
              <a:rPr lang="en-US" sz="1000" dirty="0">
                <a:solidFill>
                  <a:srgbClr val="003366"/>
                </a:solidFill>
              </a:rPr>
              <a:t>, </a:t>
            </a:r>
            <a:r>
              <a:rPr lang="en-US" sz="1000" dirty="0" err="1">
                <a:solidFill>
                  <a:srgbClr val="003366"/>
                </a:solidFill>
              </a:rPr>
              <a:t>i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ricercatori</a:t>
            </a:r>
            <a:r>
              <a:rPr lang="en-US" sz="1000" dirty="0">
                <a:solidFill>
                  <a:srgbClr val="003366"/>
                </a:solidFill>
              </a:rPr>
              <a:t>, </a:t>
            </a:r>
            <a:r>
              <a:rPr lang="en-US" sz="1000" dirty="0" err="1">
                <a:solidFill>
                  <a:srgbClr val="003366"/>
                </a:solidFill>
              </a:rPr>
              <a:t>i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tecnici</a:t>
            </a:r>
            <a:r>
              <a:rPr lang="en-US" sz="1000" dirty="0">
                <a:solidFill>
                  <a:srgbClr val="003366"/>
                </a:solidFill>
              </a:rPr>
              <a:t> e </a:t>
            </a:r>
            <a:r>
              <a:rPr lang="en-US" sz="1000" dirty="0" err="1">
                <a:solidFill>
                  <a:srgbClr val="003366"/>
                </a:solidFill>
              </a:rPr>
              <a:t>gli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amministrativi</a:t>
            </a:r>
            <a:r>
              <a:rPr lang="en-US" sz="1000" dirty="0">
                <a:solidFill>
                  <a:srgbClr val="003366"/>
                </a:solidFill>
              </a:rPr>
              <a:t> per lo </a:t>
            </a:r>
            <a:r>
              <a:rPr lang="en-US" sz="1000" dirty="0" err="1">
                <a:solidFill>
                  <a:srgbClr val="003366"/>
                </a:solidFill>
              </a:rPr>
              <a:t>svolgimento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dell’attività</a:t>
            </a:r>
            <a:r>
              <a:rPr lang="en-US" sz="1000" dirty="0">
                <a:solidFill>
                  <a:srgbClr val="003366"/>
                </a:solidFill>
              </a:rPr>
              <a:t> di </a:t>
            </a:r>
            <a:r>
              <a:rPr lang="en-US" sz="1000" dirty="0" err="1">
                <a:solidFill>
                  <a:srgbClr val="003366"/>
                </a:solidFill>
              </a:rPr>
              <a:t>ricerca</a:t>
            </a:r>
            <a:r>
              <a:rPr lang="en-US" sz="1000" dirty="0">
                <a:solidFill>
                  <a:srgbClr val="003366"/>
                </a:solidFill>
              </a:rPr>
              <a:t>. E’ </a:t>
            </a:r>
            <a:r>
              <a:rPr lang="en-US" sz="1000" dirty="0" err="1">
                <a:solidFill>
                  <a:srgbClr val="003366"/>
                </a:solidFill>
              </a:rPr>
              <a:t>rappresentato</a:t>
            </a:r>
            <a:r>
              <a:rPr lang="en-US" sz="1000" dirty="0">
                <a:solidFill>
                  <a:srgbClr val="003366"/>
                </a:solidFill>
              </a:rPr>
              <a:t> da un </a:t>
            </a:r>
            <a:r>
              <a:rPr lang="en-US" sz="1000" dirty="0" err="1">
                <a:solidFill>
                  <a:srgbClr val="003366"/>
                </a:solidFill>
              </a:rPr>
              <a:t>Direttore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eletto</a:t>
            </a:r>
            <a:r>
              <a:rPr lang="en-US" sz="1000" dirty="0">
                <a:solidFill>
                  <a:srgbClr val="003366"/>
                </a:solidFill>
              </a:rPr>
              <a:t>.</a:t>
            </a:r>
          </a:p>
          <a:p>
            <a:r>
              <a:rPr lang="en-US" sz="1000" b="1" dirty="0">
                <a:solidFill>
                  <a:srgbClr val="4BA5FF"/>
                </a:solidFill>
              </a:rPr>
              <a:t>Scuola</a:t>
            </a:r>
            <a:r>
              <a:rPr lang="en-US" sz="1000" b="1" dirty="0"/>
              <a:t>: </a:t>
            </a:r>
            <a:r>
              <a:rPr lang="en-US" sz="1000" dirty="0" err="1">
                <a:solidFill>
                  <a:srgbClr val="003366"/>
                </a:solidFill>
              </a:rPr>
              <a:t>Struttura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b="1" dirty="0">
                <a:solidFill>
                  <a:srgbClr val="003366"/>
                </a:solidFill>
              </a:rPr>
              <a:t>didattica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che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riunisce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i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professori</a:t>
            </a:r>
            <a:r>
              <a:rPr lang="en-US" sz="1000" dirty="0">
                <a:solidFill>
                  <a:srgbClr val="003366"/>
                </a:solidFill>
              </a:rPr>
              <a:t> e </a:t>
            </a:r>
            <a:r>
              <a:rPr lang="en-US" sz="1000" dirty="0" err="1">
                <a:solidFill>
                  <a:srgbClr val="003366"/>
                </a:solidFill>
              </a:rPr>
              <a:t>i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ricercatori</a:t>
            </a:r>
            <a:r>
              <a:rPr lang="en-US" sz="1000" dirty="0">
                <a:solidFill>
                  <a:srgbClr val="003366"/>
                </a:solidFill>
              </a:rPr>
              <a:t> per lo </a:t>
            </a:r>
            <a:r>
              <a:rPr lang="en-US" sz="1000" dirty="0" err="1">
                <a:solidFill>
                  <a:srgbClr val="003366"/>
                </a:solidFill>
              </a:rPr>
              <a:t>svolgimento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dell’attività</a:t>
            </a:r>
            <a:r>
              <a:rPr lang="en-US" sz="1000" dirty="0">
                <a:solidFill>
                  <a:srgbClr val="003366"/>
                </a:solidFill>
              </a:rPr>
              <a:t> di </a:t>
            </a:r>
            <a:r>
              <a:rPr lang="en-US" sz="1000" dirty="0" err="1">
                <a:solidFill>
                  <a:srgbClr val="003366"/>
                </a:solidFill>
              </a:rPr>
              <a:t>insegnamento</a:t>
            </a:r>
            <a:r>
              <a:rPr lang="en-US" sz="1000" dirty="0"/>
              <a:t>.</a:t>
            </a:r>
            <a:endParaRPr lang="en-US" sz="1000" b="1" dirty="0">
              <a:solidFill>
                <a:srgbClr val="CC0000"/>
              </a:solidFill>
            </a:endParaRPr>
          </a:p>
          <a:p>
            <a:r>
              <a:rPr lang="en-US" sz="1000" b="1" dirty="0" err="1">
                <a:solidFill>
                  <a:srgbClr val="4BA5FF"/>
                </a:solidFill>
              </a:rPr>
              <a:t>Consiglio</a:t>
            </a:r>
            <a:r>
              <a:rPr lang="en-US" sz="1000" b="1" dirty="0">
                <a:solidFill>
                  <a:srgbClr val="4BA5FF"/>
                </a:solidFill>
              </a:rPr>
              <a:t> di </a:t>
            </a:r>
            <a:r>
              <a:rPr lang="en-US" sz="1000" b="1" dirty="0" err="1">
                <a:solidFill>
                  <a:srgbClr val="4BA5FF"/>
                </a:solidFill>
              </a:rPr>
              <a:t>Facoltà</a:t>
            </a:r>
            <a:r>
              <a:rPr lang="en-US" sz="1000" b="1" dirty="0"/>
              <a:t>: </a:t>
            </a:r>
            <a:r>
              <a:rPr lang="en-US" sz="1000" dirty="0" err="1">
                <a:solidFill>
                  <a:srgbClr val="003366"/>
                </a:solidFill>
              </a:rPr>
              <a:t>Programma</a:t>
            </a:r>
            <a:r>
              <a:rPr lang="en-US" sz="1000" dirty="0">
                <a:solidFill>
                  <a:srgbClr val="003366"/>
                </a:solidFill>
              </a:rPr>
              <a:t> e </a:t>
            </a:r>
            <a:r>
              <a:rPr lang="en-US" sz="1000" dirty="0" err="1">
                <a:solidFill>
                  <a:srgbClr val="003366"/>
                </a:solidFill>
              </a:rPr>
              <a:t>gestisce</a:t>
            </a:r>
            <a:r>
              <a:rPr lang="en-US" sz="1000" dirty="0">
                <a:solidFill>
                  <a:srgbClr val="003366"/>
                </a:solidFill>
              </a:rPr>
              <a:t> le </a:t>
            </a:r>
            <a:r>
              <a:rPr lang="en-US" sz="1000" dirty="0" err="1">
                <a:solidFill>
                  <a:srgbClr val="003366"/>
                </a:solidFill>
              </a:rPr>
              <a:t>attività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didattiche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della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Facoltà</a:t>
            </a:r>
            <a:r>
              <a:rPr lang="en-US" sz="1000" dirty="0">
                <a:solidFill>
                  <a:srgbClr val="003366"/>
                </a:solidFill>
              </a:rPr>
              <a:t>.</a:t>
            </a:r>
          </a:p>
          <a:p>
            <a:r>
              <a:rPr lang="en-US" sz="1000" b="1" dirty="0">
                <a:solidFill>
                  <a:srgbClr val="4BA5FF"/>
                </a:solidFill>
              </a:rPr>
              <a:t>Preside</a:t>
            </a:r>
            <a:r>
              <a:rPr lang="en-US" sz="1000" b="1" dirty="0"/>
              <a:t>: </a:t>
            </a:r>
            <a:r>
              <a:rPr lang="en-US" sz="1000" dirty="0" err="1">
                <a:solidFill>
                  <a:srgbClr val="003366"/>
                </a:solidFill>
              </a:rPr>
              <a:t>Rappresenta</a:t>
            </a:r>
            <a:r>
              <a:rPr lang="en-US" sz="1000" dirty="0">
                <a:solidFill>
                  <a:srgbClr val="003366"/>
                </a:solidFill>
              </a:rPr>
              <a:t> la Scuola e </a:t>
            </a:r>
            <a:r>
              <a:rPr lang="en-US" sz="1000" dirty="0" err="1">
                <a:solidFill>
                  <a:srgbClr val="003366"/>
                </a:solidFill>
              </a:rPr>
              <a:t>supervisiona</a:t>
            </a:r>
            <a:r>
              <a:rPr lang="en-US" sz="1000" dirty="0">
                <a:solidFill>
                  <a:srgbClr val="003366"/>
                </a:solidFill>
              </a:rPr>
              <a:t> le </a:t>
            </a:r>
            <a:r>
              <a:rPr lang="en-US" sz="1000" dirty="0" err="1">
                <a:solidFill>
                  <a:srgbClr val="003366"/>
                </a:solidFill>
              </a:rPr>
              <a:t>attività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didattiche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che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fanno</a:t>
            </a:r>
            <a:r>
              <a:rPr lang="en-US" sz="1000" dirty="0">
                <a:solidFill>
                  <a:srgbClr val="003366"/>
                </a:solidFill>
              </a:rPr>
              <a:t> capo ad </a:t>
            </a:r>
            <a:r>
              <a:rPr lang="en-US" sz="1000" dirty="0" err="1">
                <a:solidFill>
                  <a:srgbClr val="003366"/>
                </a:solidFill>
              </a:rPr>
              <a:t>essa</a:t>
            </a:r>
            <a:r>
              <a:rPr lang="en-US" sz="1000" dirty="0"/>
              <a:t>.</a:t>
            </a:r>
          </a:p>
          <a:p>
            <a:r>
              <a:rPr lang="en-US" sz="1000" b="1" dirty="0" err="1">
                <a:solidFill>
                  <a:srgbClr val="4BA5FF"/>
                </a:solidFill>
              </a:rPr>
              <a:t>Consiglio</a:t>
            </a:r>
            <a:r>
              <a:rPr lang="en-US" sz="1000" b="1" dirty="0">
                <a:solidFill>
                  <a:srgbClr val="4BA5FF"/>
                </a:solidFill>
              </a:rPr>
              <a:t> di Corso di Studio</a:t>
            </a:r>
            <a:r>
              <a:rPr lang="en-US" sz="1000" b="1" dirty="0"/>
              <a:t>: </a:t>
            </a:r>
            <a:r>
              <a:rPr lang="en-US" sz="1000" dirty="0" err="1">
                <a:solidFill>
                  <a:srgbClr val="003366"/>
                </a:solidFill>
              </a:rPr>
              <a:t>Programma</a:t>
            </a:r>
            <a:r>
              <a:rPr lang="en-US" sz="1000" dirty="0">
                <a:solidFill>
                  <a:srgbClr val="003366"/>
                </a:solidFill>
              </a:rPr>
              <a:t> e </a:t>
            </a:r>
            <a:r>
              <a:rPr lang="en-US" sz="1000" dirty="0" err="1">
                <a:solidFill>
                  <a:srgbClr val="003366"/>
                </a:solidFill>
              </a:rPr>
              <a:t>gestisce</a:t>
            </a:r>
            <a:r>
              <a:rPr lang="en-US" sz="1000" dirty="0">
                <a:solidFill>
                  <a:srgbClr val="003366"/>
                </a:solidFill>
              </a:rPr>
              <a:t> le </a:t>
            </a:r>
            <a:r>
              <a:rPr lang="en-US" sz="1000" dirty="0" err="1">
                <a:solidFill>
                  <a:srgbClr val="003366"/>
                </a:solidFill>
              </a:rPr>
              <a:t>attività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didattiche</a:t>
            </a:r>
            <a:r>
              <a:rPr lang="en-US" sz="1000" dirty="0">
                <a:solidFill>
                  <a:srgbClr val="003366"/>
                </a:solidFill>
              </a:rPr>
              <a:t> del Corso di Studio.</a:t>
            </a:r>
            <a:endParaRPr lang="en-US" sz="1000" b="1" dirty="0">
              <a:solidFill>
                <a:srgbClr val="CC0000"/>
              </a:solidFill>
            </a:endParaRPr>
          </a:p>
          <a:p>
            <a:r>
              <a:rPr lang="en-US" sz="1000" b="1" dirty="0" err="1">
                <a:solidFill>
                  <a:srgbClr val="4BA5FF"/>
                </a:solidFill>
              </a:rPr>
              <a:t>Presidente</a:t>
            </a:r>
            <a:r>
              <a:rPr lang="en-US" sz="1000" b="1" dirty="0">
                <a:solidFill>
                  <a:srgbClr val="4BA5FF"/>
                </a:solidFill>
              </a:rPr>
              <a:t> del Corso di Studio</a:t>
            </a:r>
            <a:r>
              <a:rPr lang="en-US" sz="1000" b="1" dirty="0"/>
              <a:t>: </a:t>
            </a:r>
            <a:r>
              <a:rPr lang="en-US" sz="1000" dirty="0" err="1">
                <a:solidFill>
                  <a:srgbClr val="003366"/>
                </a:solidFill>
              </a:rPr>
              <a:t>Docente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eletto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che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rappresenta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il</a:t>
            </a:r>
            <a:r>
              <a:rPr lang="en-US" sz="1000" dirty="0">
                <a:solidFill>
                  <a:srgbClr val="003366"/>
                </a:solidFill>
              </a:rPr>
              <a:t> CS e </a:t>
            </a:r>
            <a:r>
              <a:rPr lang="en-US" sz="1000" dirty="0" err="1">
                <a:solidFill>
                  <a:srgbClr val="003366"/>
                </a:solidFill>
              </a:rPr>
              <a:t>coordina</a:t>
            </a:r>
            <a:r>
              <a:rPr lang="en-US" sz="1000" dirty="0">
                <a:solidFill>
                  <a:srgbClr val="003366"/>
                </a:solidFill>
              </a:rPr>
              <a:t> le </a:t>
            </a:r>
            <a:r>
              <a:rPr lang="en-US" sz="1000" dirty="0" err="1">
                <a:solidFill>
                  <a:srgbClr val="003366"/>
                </a:solidFill>
              </a:rPr>
              <a:t>attività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didattiche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che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fanno</a:t>
            </a:r>
            <a:r>
              <a:rPr lang="en-US" sz="1000" dirty="0">
                <a:solidFill>
                  <a:srgbClr val="003366"/>
                </a:solidFill>
              </a:rPr>
              <a:t> capo </a:t>
            </a:r>
            <a:r>
              <a:rPr lang="en-US" sz="1000" dirty="0" err="1">
                <a:solidFill>
                  <a:srgbClr val="003366"/>
                </a:solidFill>
              </a:rPr>
              <a:t>allo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stesso</a:t>
            </a:r>
            <a:r>
              <a:rPr lang="en-US" sz="1000" dirty="0">
                <a:solidFill>
                  <a:srgbClr val="003366"/>
                </a:solidFill>
              </a:rPr>
              <a:t>.</a:t>
            </a:r>
          </a:p>
          <a:p>
            <a:pPr eaLnBrk="1" hangingPunct="1"/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1251355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34A603-9926-44C2-81E5-39038D9DAC27}" type="slidenum">
              <a:rPr lang="en-GB" smtClean="0">
                <a:cs typeface="Arial" charset="0"/>
              </a:rPr>
              <a:pPr/>
              <a:t>7</a:t>
            </a:fld>
            <a:endParaRPr lang="en-GB">
              <a:cs typeface="Arial" charset="0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110000"/>
              </a:lnSpc>
              <a:spcBef>
                <a:spcPct val="0"/>
              </a:spcBef>
            </a:pPr>
            <a:r>
              <a:rPr lang="en-US" sz="1000" b="1" dirty="0" err="1">
                <a:solidFill>
                  <a:srgbClr val="4BA5FF"/>
                </a:solidFill>
              </a:rPr>
              <a:t>Dipartimento</a:t>
            </a:r>
            <a:r>
              <a:rPr lang="en-US" sz="1000" b="1" dirty="0"/>
              <a:t>: </a:t>
            </a:r>
            <a:r>
              <a:rPr lang="en-US" sz="1000" dirty="0" err="1">
                <a:solidFill>
                  <a:srgbClr val="003366"/>
                </a:solidFill>
              </a:rPr>
              <a:t>Struttura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che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riunisce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i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professori</a:t>
            </a:r>
            <a:r>
              <a:rPr lang="en-US" sz="1000" dirty="0">
                <a:solidFill>
                  <a:srgbClr val="003366"/>
                </a:solidFill>
              </a:rPr>
              <a:t>, </a:t>
            </a:r>
            <a:r>
              <a:rPr lang="en-US" sz="1000" dirty="0" err="1">
                <a:solidFill>
                  <a:srgbClr val="003366"/>
                </a:solidFill>
              </a:rPr>
              <a:t>i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ricercatori</a:t>
            </a:r>
            <a:r>
              <a:rPr lang="en-US" sz="1000" dirty="0">
                <a:solidFill>
                  <a:srgbClr val="003366"/>
                </a:solidFill>
              </a:rPr>
              <a:t>, </a:t>
            </a:r>
            <a:r>
              <a:rPr lang="en-US" sz="1000" dirty="0" err="1">
                <a:solidFill>
                  <a:srgbClr val="003366"/>
                </a:solidFill>
              </a:rPr>
              <a:t>i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tecnici</a:t>
            </a:r>
            <a:r>
              <a:rPr lang="en-US" sz="1000" dirty="0">
                <a:solidFill>
                  <a:srgbClr val="003366"/>
                </a:solidFill>
              </a:rPr>
              <a:t> e </a:t>
            </a:r>
            <a:r>
              <a:rPr lang="en-US" sz="1000" dirty="0" err="1">
                <a:solidFill>
                  <a:srgbClr val="003366"/>
                </a:solidFill>
              </a:rPr>
              <a:t>gli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amministrativi</a:t>
            </a:r>
            <a:r>
              <a:rPr lang="en-US" sz="1000" dirty="0">
                <a:solidFill>
                  <a:srgbClr val="003366"/>
                </a:solidFill>
              </a:rPr>
              <a:t> per lo </a:t>
            </a:r>
            <a:r>
              <a:rPr lang="en-US" sz="1000" dirty="0" err="1">
                <a:solidFill>
                  <a:srgbClr val="003366"/>
                </a:solidFill>
              </a:rPr>
              <a:t>svolgimento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dell’attività</a:t>
            </a:r>
            <a:r>
              <a:rPr lang="en-US" sz="1000" dirty="0">
                <a:solidFill>
                  <a:srgbClr val="003366"/>
                </a:solidFill>
              </a:rPr>
              <a:t> di </a:t>
            </a:r>
            <a:r>
              <a:rPr lang="en-US" sz="1000" dirty="0" err="1">
                <a:solidFill>
                  <a:srgbClr val="003366"/>
                </a:solidFill>
              </a:rPr>
              <a:t>ricerca</a:t>
            </a:r>
            <a:r>
              <a:rPr lang="en-US" sz="1000" dirty="0">
                <a:solidFill>
                  <a:srgbClr val="003366"/>
                </a:solidFill>
              </a:rPr>
              <a:t>. E’ </a:t>
            </a:r>
            <a:r>
              <a:rPr lang="en-US" sz="1000" dirty="0" err="1">
                <a:solidFill>
                  <a:srgbClr val="003366"/>
                </a:solidFill>
              </a:rPr>
              <a:t>rappresentato</a:t>
            </a:r>
            <a:r>
              <a:rPr lang="en-US" sz="1000" dirty="0">
                <a:solidFill>
                  <a:srgbClr val="003366"/>
                </a:solidFill>
              </a:rPr>
              <a:t> da un </a:t>
            </a:r>
            <a:r>
              <a:rPr lang="en-US" sz="1000" dirty="0" err="1">
                <a:solidFill>
                  <a:srgbClr val="003366"/>
                </a:solidFill>
              </a:rPr>
              <a:t>Direttore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eletto</a:t>
            </a:r>
            <a:r>
              <a:rPr lang="en-US" sz="1000" dirty="0">
                <a:solidFill>
                  <a:srgbClr val="003366"/>
                </a:solidFill>
              </a:rPr>
              <a:t>.</a:t>
            </a:r>
          </a:p>
          <a:p>
            <a:r>
              <a:rPr lang="en-US" sz="1000" b="1" dirty="0">
                <a:solidFill>
                  <a:srgbClr val="4BA5FF"/>
                </a:solidFill>
              </a:rPr>
              <a:t>Scuola</a:t>
            </a:r>
            <a:r>
              <a:rPr lang="en-US" sz="1000" b="1" dirty="0"/>
              <a:t>: </a:t>
            </a:r>
            <a:r>
              <a:rPr lang="en-US" sz="1000" dirty="0" err="1">
                <a:solidFill>
                  <a:srgbClr val="003366"/>
                </a:solidFill>
              </a:rPr>
              <a:t>Struttura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b="1" dirty="0">
                <a:solidFill>
                  <a:srgbClr val="003366"/>
                </a:solidFill>
              </a:rPr>
              <a:t>didattica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che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riunisce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i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professori</a:t>
            </a:r>
            <a:r>
              <a:rPr lang="en-US" sz="1000" dirty="0">
                <a:solidFill>
                  <a:srgbClr val="003366"/>
                </a:solidFill>
              </a:rPr>
              <a:t> e </a:t>
            </a:r>
            <a:r>
              <a:rPr lang="en-US" sz="1000" dirty="0" err="1">
                <a:solidFill>
                  <a:srgbClr val="003366"/>
                </a:solidFill>
              </a:rPr>
              <a:t>i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ricercatori</a:t>
            </a:r>
            <a:r>
              <a:rPr lang="en-US" sz="1000" dirty="0">
                <a:solidFill>
                  <a:srgbClr val="003366"/>
                </a:solidFill>
              </a:rPr>
              <a:t> per lo </a:t>
            </a:r>
            <a:r>
              <a:rPr lang="en-US" sz="1000" dirty="0" err="1">
                <a:solidFill>
                  <a:srgbClr val="003366"/>
                </a:solidFill>
              </a:rPr>
              <a:t>svolgimento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dell’attività</a:t>
            </a:r>
            <a:r>
              <a:rPr lang="en-US" sz="1000" dirty="0">
                <a:solidFill>
                  <a:srgbClr val="003366"/>
                </a:solidFill>
              </a:rPr>
              <a:t> di </a:t>
            </a:r>
            <a:r>
              <a:rPr lang="en-US" sz="1000" dirty="0" err="1">
                <a:solidFill>
                  <a:srgbClr val="003366"/>
                </a:solidFill>
              </a:rPr>
              <a:t>insegnamento</a:t>
            </a:r>
            <a:r>
              <a:rPr lang="en-US" sz="1000" dirty="0"/>
              <a:t>.</a:t>
            </a:r>
            <a:endParaRPr lang="en-US" sz="1000" b="1" dirty="0">
              <a:solidFill>
                <a:srgbClr val="CC0000"/>
              </a:solidFill>
            </a:endParaRPr>
          </a:p>
          <a:p>
            <a:r>
              <a:rPr lang="en-US" sz="1000" b="1" dirty="0" err="1">
                <a:solidFill>
                  <a:srgbClr val="4BA5FF"/>
                </a:solidFill>
              </a:rPr>
              <a:t>Consiglio</a:t>
            </a:r>
            <a:r>
              <a:rPr lang="en-US" sz="1000" b="1" dirty="0">
                <a:solidFill>
                  <a:srgbClr val="4BA5FF"/>
                </a:solidFill>
              </a:rPr>
              <a:t> di </a:t>
            </a:r>
            <a:r>
              <a:rPr lang="en-US" sz="1000" b="1" dirty="0" err="1">
                <a:solidFill>
                  <a:srgbClr val="4BA5FF"/>
                </a:solidFill>
              </a:rPr>
              <a:t>Facoltà</a:t>
            </a:r>
            <a:r>
              <a:rPr lang="en-US" sz="1000" b="1" dirty="0"/>
              <a:t>: </a:t>
            </a:r>
            <a:r>
              <a:rPr lang="en-US" sz="1000" dirty="0" err="1">
                <a:solidFill>
                  <a:srgbClr val="003366"/>
                </a:solidFill>
              </a:rPr>
              <a:t>Programma</a:t>
            </a:r>
            <a:r>
              <a:rPr lang="en-US" sz="1000" dirty="0">
                <a:solidFill>
                  <a:srgbClr val="003366"/>
                </a:solidFill>
              </a:rPr>
              <a:t> e </a:t>
            </a:r>
            <a:r>
              <a:rPr lang="en-US" sz="1000" dirty="0" err="1">
                <a:solidFill>
                  <a:srgbClr val="003366"/>
                </a:solidFill>
              </a:rPr>
              <a:t>gestisce</a:t>
            </a:r>
            <a:r>
              <a:rPr lang="en-US" sz="1000" dirty="0">
                <a:solidFill>
                  <a:srgbClr val="003366"/>
                </a:solidFill>
              </a:rPr>
              <a:t> le </a:t>
            </a:r>
            <a:r>
              <a:rPr lang="en-US" sz="1000" dirty="0" err="1">
                <a:solidFill>
                  <a:srgbClr val="003366"/>
                </a:solidFill>
              </a:rPr>
              <a:t>attività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didattiche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della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Facoltà</a:t>
            </a:r>
            <a:r>
              <a:rPr lang="en-US" sz="1000" dirty="0">
                <a:solidFill>
                  <a:srgbClr val="003366"/>
                </a:solidFill>
              </a:rPr>
              <a:t>.</a:t>
            </a:r>
          </a:p>
          <a:p>
            <a:r>
              <a:rPr lang="en-US" sz="1000" b="1" dirty="0">
                <a:solidFill>
                  <a:srgbClr val="4BA5FF"/>
                </a:solidFill>
              </a:rPr>
              <a:t>Preside</a:t>
            </a:r>
            <a:r>
              <a:rPr lang="en-US" sz="1000" b="1" dirty="0"/>
              <a:t>: </a:t>
            </a:r>
            <a:r>
              <a:rPr lang="en-US" sz="1000" dirty="0" err="1">
                <a:solidFill>
                  <a:srgbClr val="003366"/>
                </a:solidFill>
              </a:rPr>
              <a:t>Rappresenta</a:t>
            </a:r>
            <a:r>
              <a:rPr lang="en-US" sz="1000" dirty="0">
                <a:solidFill>
                  <a:srgbClr val="003366"/>
                </a:solidFill>
              </a:rPr>
              <a:t> la Scuola e </a:t>
            </a:r>
            <a:r>
              <a:rPr lang="en-US" sz="1000" dirty="0" err="1">
                <a:solidFill>
                  <a:srgbClr val="003366"/>
                </a:solidFill>
              </a:rPr>
              <a:t>supervisiona</a:t>
            </a:r>
            <a:r>
              <a:rPr lang="en-US" sz="1000" dirty="0">
                <a:solidFill>
                  <a:srgbClr val="003366"/>
                </a:solidFill>
              </a:rPr>
              <a:t> le </a:t>
            </a:r>
            <a:r>
              <a:rPr lang="en-US" sz="1000" dirty="0" err="1">
                <a:solidFill>
                  <a:srgbClr val="003366"/>
                </a:solidFill>
              </a:rPr>
              <a:t>attività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didattiche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che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fanno</a:t>
            </a:r>
            <a:r>
              <a:rPr lang="en-US" sz="1000" dirty="0">
                <a:solidFill>
                  <a:srgbClr val="003366"/>
                </a:solidFill>
              </a:rPr>
              <a:t> capo ad </a:t>
            </a:r>
            <a:r>
              <a:rPr lang="en-US" sz="1000" dirty="0" err="1">
                <a:solidFill>
                  <a:srgbClr val="003366"/>
                </a:solidFill>
              </a:rPr>
              <a:t>essa</a:t>
            </a:r>
            <a:r>
              <a:rPr lang="en-US" sz="1000" dirty="0"/>
              <a:t>.</a:t>
            </a:r>
          </a:p>
          <a:p>
            <a:r>
              <a:rPr lang="en-US" sz="1000" b="1" dirty="0" err="1">
                <a:solidFill>
                  <a:srgbClr val="4BA5FF"/>
                </a:solidFill>
              </a:rPr>
              <a:t>Consiglio</a:t>
            </a:r>
            <a:r>
              <a:rPr lang="en-US" sz="1000" b="1" dirty="0">
                <a:solidFill>
                  <a:srgbClr val="4BA5FF"/>
                </a:solidFill>
              </a:rPr>
              <a:t> di Corso di Studio</a:t>
            </a:r>
            <a:r>
              <a:rPr lang="en-US" sz="1000" b="1" dirty="0"/>
              <a:t>: </a:t>
            </a:r>
            <a:r>
              <a:rPr lang="en-US" sz="1000" dirty="0" err="1">
                <a:solidFill>
                  <a:srgbClr val="003366"/>
                </a:solidFill>
              </a:rPr>
              <a:t>Programma</a:t>
            </a:r>
            <a:r>
              <a:rPr lang="en-US" sz="1000" dirty="0">
                <a:solidFill>
                  <a:srgbClr val="003366"/>
                </a:solidFill>
              </a:rPr>
              <a:t> e </a:t>
            </a:r>
            <a:r>
              <a:rPr lang="en-US" sz="1000" dirty="0" err="1">
                <a:solidFill>
                  <a:srgbClr val="003366"/>
                </a:solidFill>
              </a:rPr>
              <a:t>gestisce</a:t>
            </a:r>
            <a:r>
              <a:rPr lang="en-US" sz="1000" dirty="0">
                <a:solidFill>
                  <a:srgbClr val="003366"/>
                </a:solidFill>
              </a:rPr>
              <a:t> le </a:t>
            </a:r>
            <a:r>
              <a:rPr lang="en-US" sz="1000" dirty="0" err="1">
                <a:solidFill>
                  <a:srgbClr val="003366"/>
                </a:solidFill>
              </a:rPr>
              <a:t>attività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didattiche</a:t>
            </a:r>
            <a:r>
              <a:rPr lang="en-US" sz="1000" dirty="0">
                <a:solidFill>
                  <a:srgbClr val="003366"/>
                </a:solidFill>
              </a:rPr>
              <a:t> del Corso di Studio.</a:t>
            </a:r>
            <a:endParaRPr lang="en-US" sz="1000" b="1" dirty="0">
              <a:solidFill>
                <a:srgbClr val="CC0000"/>
              </a:solidFill>
            </a:endParaRPr>
          </a:p>
          <a:p>
            <a:r>
              <a:rPr lang="en-US" sz="1000" b="1" dirty="0" err="1">
                <a:solidFill>
                  <a:srgbClr val="4BA5FF"/>
                </a:solidFill>
              </a:rPr>
              <a:t>Presidente</a:t>
            </a:r>
            <a:r>
              <a:rPr lang="en-US" sz="1000" b="1" dirty="0">
                <a:solidFill>
                  <a:srgbClr val="4BA5FF"/>
                </a:solidFill>
              </a:rPr>
              <a:t> del Corso di Studio</a:t>
            </a:r>
            <a:r>
              <a:rPr lang="en-US" sz="1000" b="1" dirty="0"/>
              <a:t>: </a:t>
            </a:r>
            <a:r>
              <a:rPr lang="en-US" sz="1000" dirty="0" err="1">
                <a:solidFill>
                  <a:srgbClr val="003366"/>
                </a:solidFill>
              </a:rPr>
              <a:t>Docente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eletto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che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rappresenta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il</a:t>
            </a:r>
            <a:r>
              <a:rPr lang="en-US" sz="1000" dirty="0">
                <a:solidFill>
                  <a:srgbClr val="003366"/>
                </a:solidFill>
              </a:rPr>
              <a:t> CS e </a:t>
            </a:r>
            <a:r>
              <a:rPr lang="en-US" sz="1000" dirty="0" err="1">
                <a:solidFill>
                  <a:srgbClr val="003366"/>
                </a:solidFill>
              </a:rPr>
              <a:t>coordina</a:t>
            </a:r>
            <a:r>
              <a:rPr lang="en-US" sz="1000" dirty="0">
                <a:solidFill>
                  <a:srgbClr val="003366"/>
                </a:solidFill>
              </a:rPr>
              <a:t> le </a:t>
            </a:r>
            <a:r>
              <a:rPr lang="en-US" sz="1000" dirty="0" err="1">
                <a:solidFill>
                  <a:srgbClr val="003366"/>
                </a:solidFill>
              </a:rPr>
              <a:t>attività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didattiche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che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fanno</a:t>
            </a:r>
            <a:r>
              <a:rPr lang="en-US" sz="1000" dirty="0">
                <a:solidFill>
                  <a:srgbClr val="003366"/>
                </a:solidFill>
              </a:rPr>
              <a:t> capo </a:t>
            </a:r>
            <a:r>
              <a:rPr lang="en-US" sz="1000" dirty="0" err="1">
                <a:solidFill>
                  <a:srgbClr val="003366"/>
                </a:solidFill>
              </a:rPr>
              <a:t>allo</a:t>
            </a:r>
            <a:r>
              <a:rPr lang="en-US" sz="1000" dirty="0">
                <a:solidFill>
                  <a:srgbClr val="003366"/>
                </a:solidFill>
              </a:rPr>
              <a:t> </a:t>
            </a:r>
            <a:r>
              <a:rPr lang="en-US" sz="1000" dirty="0" err="1">
                <a:solidFill>
                  <a:srgbClr val="003366"/>
                </a:solidFill>
              </a:rPr>
              <a:t>stesso</a:t>
            </a:r>
            <a:r>
              <a:rPr lang="en-US" sz="1000" dirty="0">
                <a:solidFill>
                  <a:srgbClr val="003366"/>
                </a:solidFill>
              </a:rPr>
              <a:t>.</a:t>
            </a:r>
          </a:p>
          <a:p>
            <a:pPr eaLnBrk="1" hangingPunct="1"/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1251355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Civil</a:t>
            </a:r>
            <a:r>
              <a:rPr lang="it-I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Engineering</a:t>
            </a:r>
            <a:r>
              <a:rPr lang="it-I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Bachelor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Civil Engineering deals with the planning, design, construction, management and maintenance of structures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infrastuctures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Training in Civil Engineering is based on sound foundations of mathematics, physics, chemistry and computer science, in addition to topics peculiar to civil engineering such as structural mechanics and design,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geotechnics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fluid mechanics, hydraulic engineering, infrastructure and transportation system design, surveying and monitoring.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it-I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Environmental</a:t>
            </a:r>
            <a:r>
              <a:rPr lang="it-I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Engineering</a:t>
            </a:r>
            <a:r>
              <a:rPr lang="it-I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Bachelor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 course contents focused to the preparation of engineers with all the multidisciplinary technical and scientific tools required for analysis of environmental phenomena and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 of technical and management interventions.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main objectives of properly addressing the wide range of issues arising from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interaction of man with nature 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interaction of man with the environment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 the general framework of sustainability and/or sustainable development.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Civil</a:t>
            </a:r>
            <a:r>
              <a:rPr lang="it-I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Environmental</a:t>
            </a:r>
            <a:r>
              <a:rPr lang="it-I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Engineering</a:t>
            </a:r>
            <a:r>
              <a:rPr lang="it-I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Bachelor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Bachelor of Science deals with structural design within a vision of responsible land exploitation and environmental preservation. The educational programme comprises courses typical of environmental engineering together with those typical of the civil engineer. The programme therefore provides a broad spectrum of basic training allowing subsequent specialisation both in the field of Environmental and Land Planning Engineering and in Civil Engineering.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it-I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D6F5CF-C03D-724A-8597-7A1E6A22249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41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30FC7F-0D92-4B84-A51C-0E2669A032AA}" type="slidenum">
              <a:rPr lang="en-GB" smtClean="0">
                <a:cs typeface="Arial" charset="0"/>
              </a:rPr>
              <a:pPr/>
              <a:t>21</a:t>
            </a:fld>
            <a:endParaRPr lang="en-GB">
              <a:cs typeface="Arial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3872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30FC7F-0D92-4B84-A51C-0E2669A032AA}" type="slidenum">
              <a:rPr lang="en-GB" smtClean="0">
                <a:cs typeface="Arial" charset="0"/>
              </a:rPr>
              <a:pPr/>
              <a:t>22</a:t>
            </a:fld>
            <a:endParaRPr lang="en-GB">
              <a:cs typeface="Arial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38756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30FC7F-0D92-4B84-A51C-0E2669A032AA}" type="slidenum">
              <a:rPr lang="en-GB" smtClean="0">
                <a:cs typeface="Arial" charset="0"/>
              </a:rPr>
              <a:pPr/>
              <a:t>23</a:t>
            </a:fld>
            <a:endParaRPr lang="en-GB">
              <a:cs typeface="Arial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1347788"/>
            <a:ext cx="6462712" cy="3636962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102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30FC7F-0D92-4B84-A51C-0E2669A032AA}" type="slidenum">
              <a:rPr lang="en-GB" smtClean="0">
                <a:cs typeface="Arial" charset="0"/>
              </a:rPr>
              <a:pPr/>
              <a:t>24</a:t>
            </a:fld>
            <a:endParaRPr lang="en-GB">
              <a:cs typeface="Arial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1347788"/>
            <a:ext cx="6462712" cy="3636962"/>
          </a:xfrm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5472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ttangolo 167"/>
          <p:cNvSpPr/>
          <p:nvPr userDrawn="1"/>
        </p:nvSpPr>
        <p:spPr>
          <a:xfrm>
            <a:off x="0" y="3832235"/>
            <a:ext cx="12192000" cy="3025775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grpSp>
        <p:nvGrpSpPr>
          <p:cNvPr id="169" name="Gruppo 168"/>
          <p:cNvGrpSpPr/>
          <p:nvPr userDrawn="1"/>
        </p:nvGrpSpPr>
        <p:grpSpPr>
          <a:xfrm>
            <a:off x="64017" y="3816351"/>
            <a:ext cx="12048863" cy="180000"/>
            <a:chOff x="1218340" y="275867"/>
            <a:chExt cx="17715122" cy="567843"/>
          </a:xfrm>
        </p:grpSpPr>
        <p:cxnSp>
          <p:nvCxnSpPr>
            <p:cNvPr id="170" name="Connettore 1 169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170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171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172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173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174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1 175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1 176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1 177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178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ttore 1 179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ttore 1 180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ttore 1 181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ttore 1 182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ttore 1 183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ttore 1 184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ttore 1 185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ttore 1 186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ttore 1 187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ttore 1 188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ttore 1 189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ttore 1 190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ttore 1 191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ttore 1 192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ttore 1 193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ttore 1 194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ttore 1 195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ttore 1 196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ttore 1 197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ttore 1 198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ttore 1 199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ttore 1 200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ttore 1 201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ttore 1 202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ttore 1 203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ttore 1 204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ttore 1 205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ttore 1 206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ttore 1 207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ttore 1 208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ttore 1 209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ttore 1 210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ttore 1 211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nettore 1 212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ttore 1 213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ttore 1 214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ttore 1 215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ttore 1 216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ttore 1 217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nettore 1 218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ttore 1 219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onnettore 1 220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ttore 1 221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nettore 1 222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ttore 1 223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ttore 1 224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ttore 1 225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ttore 1 226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ttore 1 227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nettore 1 228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ttore 1 229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ttore 1 230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ttore 1 231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nettore 1 232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ttore 1 233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nettore 1 234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ttore 1 235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ttore 1 236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ttore 1 237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ttore 1 238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ttore 1 239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ttore 1 240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ttore 1 241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ttore 1 242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nettore 1 243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ttore 1 244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ttore 1 245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ttore 1 246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ttore 1 247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ttore 1 248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ttore 1 249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ttore 1 250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ttore 1 251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Connettore 1 252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Connettore 1 253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Connettore 1 254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Connettore 1 255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Connettore 1 256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Connettore 1 257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Connettore 1 258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Connettore 1 259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Connettore 1 260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Connettore 1 261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Connettore 1 262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Connettore 1 263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Connettore 1 264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Connettore 1 265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Connettore 1 266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Connettore 1 267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Connettore 1 268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Connettore 1 269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Connettore 1 270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Connettore 1 271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Connettore 1 272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Connettore 1 273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Connettore 1 274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Connettore 1 275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Connettore 1 276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Connettore 1 277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Connettore 1 278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Connettore 1 279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Connettore 1 280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Connettore 1 281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Connettore 1 282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Connettore 1 283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Connettore 1 284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Connettore 1 285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Connettore 1 286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Connettore 1 287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Connettore 1 288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55379" y="4149736"/>
            <a:ext cx="10363200" cy="9683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855379" y="5260975"/>
            <a:ext cx="10363200" cy="13335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514812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21/09/2023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1555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21/09/2023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366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805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76200"/>
            <a:ext cx="7924800" cy="8382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812800" y="1066800"/>
            <a:ext cx="10972800" cy="49530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940802" y="152411"/>
            <a:ext cx="18161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4EE3C-3334-4237-AA84-71A8A9EC4AB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399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ttangolo 252"/>
          <p:cNvSpPr/>
          <p:nvPr userDrawn="1"/>
        </p:nvSpPr>
        <p:spPr>
          <a:xfrm>
            <a:off x="0" y="1"/>
            <a:ext cx="12192000" cy="1269904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00206"/>
            <a:ext cx="11098301" cy="4525963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29" name="Rettangolo 128"/>
          <p:cNvSpPr/>
          <p:nvPr userDrawn="1"/>
        </p:nvSpPr>
        <p:spPr>
          <a:xfrm>
            <a:off x="0" y="6126173"/>
            <a:ext cx="12192000" cy="731837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grpSp>
        <p:nvGrpSpPr>
          <p:cNvPr id="132" name="Gruppo 131"/>
          <p:cNvGrpSpPr/>
          <p:nvPr userDrawn="1"/>
        </p:nvGrpSpPr>
        <p:grpSpPr>
          <a:xfrm>
            <a:off x="64017" y="1089904"/>
            <a:ext cx="12048863" cy="180000"/>
            <a:chOff x="1218340" y="275867"/>
            <a:chExt cx="17715122" cy="567843"/>
          </a:xfrm>
        </p:grpSpPr>
        <p:cxnSp>
          <p:nvCxnSpPr>
            <p:cNvPr id="133" name="Connettore 1 132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ttore 1 133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ttore 1 134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ttore 1 135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ttore 1 136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ttore 1 137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ttore 1 138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ttore 1 139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ttore 1 140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ttore 1 141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ttore 1 142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ttore 1 143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ttore 1 144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ttore 1 145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ttore 1 146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ttore 1 147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ttore 1 148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ttore 1 149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ttore 1 150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ttore 1 151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ttore 1 152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ttore 1 153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nettore 1 154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nettore 1 155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nettore 1 156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nettore 1 157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nettore 1 158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nettore 1 159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ttore 1 160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ttore 1 161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ttore 1 162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ttore 1 163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ttore 1 164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ttore 1 165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ttore 1 166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ttore 1 167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ttore 1 168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nettore 1 169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170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171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172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173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174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1 175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1 176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1 177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178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ttore 1 179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ttore 1 180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ttore 1 181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ttore 1 182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ttore 1 183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ttore 1 184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ttore 1 185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ttore 1 186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ttore 1 187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ttore 1 188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ttore 1 189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ttore 1 190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ttore 1 191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ttore 1 192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ttore 1 193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ttore 1 194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ttore 1 195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ttore 1 196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ttore 1 197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ttore 1 198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ttore 1 199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ttore 1 200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ttore 1 201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ttore 1 202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ttore 1 203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ttore 1 204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ttore 1 205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ttore 1 206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ttore 1 207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ttore 1 208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ttore 1 209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ttore 1 210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ttore 1 211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nettore 1 212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ttore 1 213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ttore 1 214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ttore 1 215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ttore 1 216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ttore 1 217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nettore 1 218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ttore 1 219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onnettore 1 220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ttore 1 221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nettore 1 222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ttore 1 223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ttore 1 224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ttore 1 225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ttore 1 226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ttore 1 227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nettore 1 228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ttore 1 229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ttore 1 230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ttore 1 231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nettore 1 232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ttore 1 233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nettore 1 234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ttore 1 235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ttore 1 236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ttore 1 237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ttore 1 238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ttore 1 239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ttore 1 240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ttore 1 241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ttore 1 242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nettore 1 243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ttore 1 244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ttore 1 245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ttore 1 246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ttore 1 247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ttore 1 248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ttore 1 249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ttore 1 250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ttore 1 251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8" name="Picture 2" descr="Y:\IMMAGINE _COORDINATA_2014\PPT\modello1\loghi_PNG\03_Polimi_logotipo_bandiera-1riga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0371" y="6346389"/>
            <a:ext cx="3162999" cy="28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886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21/09/2023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922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21/09/2023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600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21/09/2023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0953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21/09/2023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8442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21/09/2023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5977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21/09/2023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7585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21/09/2023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8063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384702" y="139166"/>
            <a:ext cx="11441391" cy="8404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857936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196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marL="0" indent="0" algn="l" defTabSz="457200" rtl="0" eaLnBrk="1" latinLnBrk="0" hangingPunct="1">
        <a:spcBef>
          <a:spcPct val="0"/>
        </a:spcBef>
        <a:buNone/>
        <a:defRPr sz="2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Wingdings" charset="2"/>
        <a:buNone/>
        <a:defRPr sz="2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mailto:difensoredeglistudenti@polimi.it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olimi.it/studenti-iscritti/piano-degli-studi-e-ofa/ofa-obblighi-formativi-aggiuntivi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gcat.polimi.it/studenti/tutorato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gcat.polimi.it/didattica/calendario-accademico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limi.it/studenti-iscritti/contatti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hyperlink" Target="http://www.ingcat.polimi.it/" TargetMode="External"/><Relationship Id="rId7" Type="http://schemas.openxmlformats.org/officeDocument/2006/relationships/hyperlink" Target="https://www.polimi.it/studenti-iscritti/calendario-e-scadenze/scadenze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ngcat.polimi.it/scuola/documenti-e-regole-della-scuola/" TargetMode="External"/><Relationship Id="rId5" Type="http://schemas.openxmlformats.org/officeDocument/2006/relationships/hyperlink" Target="https://www.normativa.polimi.it/strumenti/dettaglio-regolamento/carta-dei-diritti-e-dei-doveri-degli-studenti-universitari-del-politecnico-di-milano-revisionato" TargetMode="External"/><Relationship Id="rId4" Type="http://schemas.openxmlformats.org/officeDocument/2006/relationships/hyperlink" Target="https://www.polimi.it/corsi/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png"/><Relationship Id="rId7" Type="http://schemas.openxmlformats.org/officeDocument/2006/relationships/hyperlink" Target="http://www.polimi.it/servizionlin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ngcat.polimi.it/" TargetMode="External"/><Relationship Id="rId5" Type="http://schemas.openxmlformats.org/officeDocument/2006/relationships/hyperlink" Target="http://www.polimi.it/studenti" TargetMode="External"/><Relationship Id="rId4" Type="http://schemas.openxmlformats.org/officeDocument/2006/relationships/hyperlink" Target="http://www.polimi.it/" TargetMode="External"/><Relationship Id="rId9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witter.com/polimi" TargetMode="External"/><Relationship Id="rId13" Type="http://schemas.openxmlformats.org/officeDocument/2006/relationships/image" Target="../media/image27.png"/><Relationship Id="rId3" Type="http://schemas.openxmlformats.org/officeDocument/2006/relationships/hyperlink" Target="https://www.polimi.it/servizi-e-opportunita/altri-servizi-e-opportunita/servizi-informatici/app" TargetMode="External"/><Relationship Id="rId7" Type="http://schemas.openxmlformats.org/officeDocument/2006/relationships/hyperlink" Target="http://www.instagram.com/polimi" TargetMode="External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polimi" TargetMode="External"/><Relationship Id="rId11" Type="http://schemas.openxmlformats.org/officeDocument/2006/relationships/image" Target="../media/image25.png"/><Relationship Id="rId5" Type="http://schemas.openxmlformats.org/officeDocument/2006/relationships/hyperlink" Target="http://www.facebook.com/polimi" TargetMode="External"/><Relationship Id="rId10" Type="http://schemas.openxmlformats.org/officeDocument/2006/relationships/hyperlink" Target="http://www.polimi.it/itunes" TargetMode="External"/><Relationship Id="rId4" Type="http://schemas.openxmlformats.org/officeDocument/2006/relationships/hyperlink" Target="http://www.politamtam.polimi.it/" TargetMode="External"/><Relationship Id="rId9" Type="http://schemas.openxmlformats.org/officeDocument/2006/relationships/hyperlink" Target="http://www.linkedin.com/school/polimi" TargetMode="External"/><Relationship Id="rId1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ebeep.polimi.it/login/index.php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://www.pok.polimi.it/" TargetMode="External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olimi.it/servizi-e-opportunita/" TargetMode="External"/><Relationship Id="rId5" Type="http://schemas.openxmlformats.org/officeDocument/2006/relationships/hyperlink" Target="http://www.careerservice.polimi.it/" TargetMode="External"/><Relationship Id="rId10" Type="http://schemas.openxmlformats.org/officeDocument/2006/relationships/image" Target="../media/image33.jpeg"/><Relationship Id="rId4" Type="http://schemas.openxmlformats.org/officeDocument/2006/relationships/hyperlink" Target="http://www.polimi.it/servizi-e-opportunita/studiare-allestero/" TargetMode="External"/><Relationship Id="rId9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ci7Ge0Knz8" TargetMode="External"/><Relationship Id="rId2" Type="http://schemas.openxmlformats.org/officeDocument/2006/relationships/hyperlink" Target="https://youtu.be/6z8uWAqeWPk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olimi.it/index.php?id=6098&amp;L=0&amp;sel_dipartimento=124416531" TargetMode="External"/><Relationship Id="rId13" Type="http://schemas.openxmlformats.org/officeDocument/2006/relationships/hyperlink" Target="https://www.polimi.it/index.php?id=6098&amp;L=0&amp;sel_dipartimento=363" TargetMode="External"/><Relationship Id="rId3" Type="http://schemas.openxmlformats.org/officeDocument/2006/relationships/hyperlink" Target="https://www.polimi.it/index.php?id=6098&amp;L=0&amp;sel_dipartimento=697838695" TargetMode="External"/><Relationship Id="rId7" Type="http://schemas.openxmlformats.org/officeDocument/2006/relationships/hyperlink" Target="https://www.polimi.it/index.php?id=6098&amp;L=0&amp;sel_dipartimento=278906131" TargetMode="External"/><Relationship Id="rId12" Type="http://schemas.openxmlformats.org/officeDocument/2006/relationships/hyperlink" Target="https://www.polimi.it/index.php?id=6098&amp;L=0&amp;sel_dipartimento=10012801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olimi.it/index.php?id=6098&amp;L=0&amp;sel_dipartimento=377792211" TargetMode="External"/><Relationship Id="rId11" Type="http://schemas.openxmlformats.org/officeDocument/2006/relationships/hyperlink" Target="https://www.polimi.it/index.php?id=6098&amp;L=0&amp;sel_dipartimento=437" TargetMode="External"/><Relationship Id="rId5" Type="http://schemas.openxmlformats.org/officeDocument/2006/relationships/hyperlink" Target="https://www.polimi.it/index.php?id=6098&amp;L=0&amp;sel_dipartimento=436" TargetMode="External"/><Relationship Id="rId10" Type="http://schemas.openxmlformats.org/officeDocument/2006/relationships/hyperlink" Target="https://www.polimi.it/index.php?id=6098&amp;L=0&amp;sel_dipartimento=267165713" TargetMode="External"/><Relationship Id="rId4" Type="http://schemas.openxmlformats.org/officeDocument/2006/relationships/hyperlink" Target="https://www.polimi.it/index.php?id=6098&amp;L=0&amp;sel_dipartimento=33303461" TargetMode="External"/><Relationship Id="rId9" Type="http://schemas.openxmlformats.org/officeDocument/2006/relationships/hyperlink" Target="https://www.polimi.it/index.php?id=6098&amp;L=0&amp;sel_dipartimento=343" TargetMode="External"/><Relationship Id="rId14" Type="http://schemas.openxmlformats.org/officeDocument/2006/relationships/hyperlink" Target="https://www.polimi.it/index.php?id=6098&amp;L=0&amp;sel_dipartimento=815956787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12192000" cy="5569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olo 4"/>
          <p:cNvSpPr>
            <a:spLocks noGrp="1"/>
          </p:cNvSpPr>
          <p:nvPr>
            <p:ph type="ctrTitle" idx="4294967295"/>
          </p:nvPr>
        </p:nvSpPr>
        <p:spPr>
          <a:xfrm>
            <a:off x="0" y="4149735"/>
            <a:ext cx="7772400" cy="968375"/>
          </a:xfrm>
        </p:spPr>
        <p:txBody>
          <a:bodyPr>
            <a:noAutofit/>
          </a:bodyPr>
          <a:lstStyle/>
          <a:p>
            <a:pPr algn="ctr"/>
            <a:r>
              <a:rPr lang="it-IT" sz="2800" dirty="0"/>
              <a:t>Titolo presentazione</a:t>
            </a:r>
            <a:br>
              <a:rPr lang="it-IT" sz="2800" dirty="0"/>
            </a:br>
            <a:r>
              <a:rPr lang="it-IT" sz="2800" dirty="0"/>
              <a:t>sottotitolo</a:t>
            </a:r>
          </a:p>
        </p:txBody>
      </p:sp>
      <p:sp>
        <p:nvSpPr>
          <p:cNvPr id="11" name="Sottotitolo 10"/>
          <p:cNvSpPr>
            <a:spLocks noGrp="1"/>
          </p:cNvSpPr>
          <p:nvPr>
            <p:ph type="subTitle" idx="4294967295"/>
          </p:nvPr>
        </p:nvSpPr>
        <p:spPr>
          <a:xfrm>
            <a:off x="0" y="5118100"/>
            <a:ext cx="7772400" cy="1333500"/>
          </a:xfrm>
        </p:spPr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Milano, XX mese 20XX</a:t>
            </a:r>
          </a:p>
          <a:p>
            <a:endParaRPr lang="it-IT" dirty="0"/>
          </a:p>
        </p:txBody>
      </p:sp>
      <p:pic>
        <p:nvPicPr>
          <p:cNvPr id="1028" name="Picture 4" descr="Y:\IMMAGINE _COORDINATA_2014\LOGO_UFFICIALE\01_Polimi_centrato\eps\01_Polimi_centrato_COL_negativo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1408" y="2547261"/>
            <a:ext cx="2133600" cy="157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8"/>
          <p:cNvSpPr/>
          <p:nvPr/>
        </p:nvSpPr>
        <p:spPr>
          <a:xfrm>
            <a:off x="0" y="4218044"/>
            <a:ext cx="12192000" cy="2718619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0" name="Gruppo 9"/>
          <p:cNvGrpSpPr/>
          <p:nvPr/>
        </p:nvGrpSpPr>
        <p:grpSpPr>
          <a:xfrm>
            <a:off x="0" y="4215273"/>
            <a:ext cx="12192000" cy="195512"/>
            <a:chOff x="1218340" y="275867"/>
            <a:chExt cx="17715122" cy="567843"/>
          </a:xfrm>
        </p:grpSpPr>
        <p:cxnSp>
          <p:nvCxnSpPr>
            <p:cNvPr id="12" name="Connettore 1 11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14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1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22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23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24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25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26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1 28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1 29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30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1 31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1 32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33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34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36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37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38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9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40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41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42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43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1 44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45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46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1 47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1 48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1 49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1 50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1 51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52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1 53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1 54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55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1 56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1 57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58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1 59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1 60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61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1 62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1 63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64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1 65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66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67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68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69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1 70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ttore 1 71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1 72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ttore 1 73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1 74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1 75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1 76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ttore 1 77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1 78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ttore 1 79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ttore 1 80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ttore 1 81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ttore 1 82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ttore 1 83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ttore 1 84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ttore 1 85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ttore 1 86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ttore 1 87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ttore 1 88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ttore 1 89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ttore 1 90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ttore 1 91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ttore 1 92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ttore 1 93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ttore 1 94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ttore 1 95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ttore 1 96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1 97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ttore 1 98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ttore 1 99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ttore 1 100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1 101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ttore 1 102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ttore 1 103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ttore 1 104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ttore 1 105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ttore 1 106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ttore 1 107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ttore 1 108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ttore 1 109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ttore 1 110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ttore 1 111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ttore 1 112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ttore 1 113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1 114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ttore 1 115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1 116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1 117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ttore 1 118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ttore 1 119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ttore 1 120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ttore 1 121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ttore 1 122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ttore 1 123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ttore 1 124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ttore 1 125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ttore 1 126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ttore 1 127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ttore 1 128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ttore 1 129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ttore 1 130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" name="Titolo 1"/>
          <p:cNvSpPr txBox="1">
            <a:spLocks/>
          </p:cNvSpPr>
          <p:nvPr/>
        </p:nvSpPr>
        <p:spPr>
          <a:xfrm>
            <a:off x="512271" y="4686566"/>
            <a:ext cx="11016872" cy="2314517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it-IT" sz="3800" dirty="0"/>
              <a:t>Benvenuto al Politecnico!</a:t>
            </a:r>
          </a:p>
          <a:p>
            <a:endParaRPr lang="it-IT" sz="3800" dirty="0"/>
          </a:p>
          <a:p>
            <a:r>
              <a:rPr lang="it-IT" sz="3800" i="1" dirty="0"/>
              <a:t>Come vivere al meglio la scelta che hai fatto</a:t>
            </a:r>
          </a:p>
          <a:p>
            <a:endParaRPr lang="it-IT" sz="2100" b="0" i="1" dirty="0"/>
          </a:p>
          <a:p>
            <a:endParaRPr lang="it-IT" sz="2400" b="0" dirty="0"/>
          </a:p>
          <a:p>
            <a:r>
              <a:rPr lang="it-IT" sz="1600" b="0" i="1" dirty="0" smtClean="0"/>
              <a:t>Alberto </a:t>
            </a:r>
            <a:r>
              <a:rPr lang="it-IT" sz="1600" b="0" i="1" dirty="0" err="1" smtClean="0"/>
              <a:t>Taliercio</a:t>
            </a:r>
            <a:r>
              <a:rPr lang="it-IT" sz="1600" b="0" i="1" dirty="0" smtClean="0"/>
              <a:t> – Preside della Scuola di Ingegneria Civile, Ambientale e Territoriale</a:t>
            </a:r>
            <a:endParaRPr lang="it-IT" sz="2100" b="0" i="1" dirty="0"/>
          </a:p>
          <a:p>
            <a:pPr algn="r"/>
            <a:endParaRPr lang="it-IT" sz="2100" b="0" i="1" dirty="0"/>
          </a:p>
          <a:p>
            <a:pPr algn="r"/>
            <a:r>
              <a:rPr lang="it-IT" sz="2100" b="0" i="1" dirty="0"/>
              <a:t>settembre </a:t>
            </a:r>
            <a:r>
              <a:rPr lang="it-IT" sz="2100" b="0" i="1" dirty="0" smtClean="0"/>
              <a:t>2023</a:t>
            </a:r>
            <a:endParaRPr lang="it-IT" sz="2100" b="0" i="1" dirty="0"/>
          </a:p>
          <a:p>
            <a:pPr algn="r"/>
            <a:endParaRPr lang="it-IT" sz="2400" b="0" i="1" dirty="0"/>
          </a:p>
        </p:txBody>
      </p:sp>
    </p:spTree>
    <p:extLst>
      <p:ext uri="{BB962C8B-B14F-4D97-AF65-F5344CB8AC3E}">
        <p14:creationId xmlns:p14="http://schemas.microsoft.com/office/powerpoint/2010/main" val="81695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</a:t>
            </a:r>
            <a:r>
              <a:rPr lang="it-IT" dirty="0" smtClean="0"/>
              <a:t>ruolo dei Rappresentanti degli Studenti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03971" y="1414935"/>
            <a:ext cx="111840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000" dirty="0"/>
          </a:p>
          <a:p>
            <a:r>
              <a:rPr lang="it-IT" sz="2000" dirty="0"/>
              <a:t>L’impegno delle Rappresentanze studentesche ha permesso di raggiungere diversi risultati positivi quali ad esempio:</a:t>
            </a:r>
          </a:p>
          <a:p>
            <a:pPr marL="342900" indent="-342900">
              <a:buFontTx/>
              <a:buChar char="-"/>
            </a:pPr>
            <a:r>
              <a:rPr lang="it-IT" sz="2000" dirty="0"/>
              <a:t>La riorganizzazione delle attività didattiche</a:t>
            </a:r>
          </a:p>
          <a:p>
            <a:pPr marL="342900" indent="-342900">
              <a:buFontTx/>
              <a:buChar char="-"/>
            </a:pPr>
            <a:r>
              <a:rPr lang="it-IT" sz="2000" dirty="0"/>
              <a:t>Benefici del Diritto allo Studio (incluse le borse di studio per basso reddito)</a:t>
            </a:r>
          </a:p>
          <a:p>
            <a:pPr marL="342900" indent="-342900">
              <a:buFontTx/>
              <a:buChar char="-"/>
            </a:pPr>
            <a:r>
              <a:rPr lang="it-IT" sz="2000" dirty="0"/>
              <a:t>Esoneri delle tasse per merito</a:t>
            </a:r>
          </a:p>
          <a:p>
            <a:endParaRPr lang="it-IT" sz="2000" dirty="0"/>
          </a:p>
          <a:p>
            <a:endParaRPr lang="it-IT" sz="2000" dirty="0"/>
          </a:p>
          <a:p>
            <a:endParaRPr lang="it-IT" sz="2000" dirty="0"/>
          </a:p>
          <a:p>
            <a:r>
              <a:rPr lang="it-IT" sz="2000" dirty="0"/>
              <a:t>Avete concretamente la possibilità di influenzare i processi decisionali dell’università con le vostre idee: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Contattate i Rappresentanti degli Studenti e dategli i vostri suggerimenti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dirty="0"/>
              <a:t>Considerate di candidarvi per diventare voi stessi dei Rappresentanti</a:t>
            </a:r>
          </a:p>
        </p:txBody>
      </p:sp>
    </p:spTree>
    <p:extLst>
      <p:ext uri="{BB962C8B-B14F-4D97-AF65-F5344CB8AC3E}">
        <p14:creationId xmlns:p14="http://schemas.microsoft.com/office/powerpoint/2010/main" val="418277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Difensore degli studenti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92771" y="1607950"/>
            <a:ext cx="9494696" cy="1897743"/>
          </a:xfrm>
        </p:spPr>
        <p:txBody>
          <a:bodyPr>
            <a:noAutofit/>
          </a:bodyPr>
          <a:lstStyle/>
          <a:p>
            <a:r>
              <a:rPr lang="it-IT" dirty="0">
                <a:latin typeface="+mj-lt"/>
              </a:rPr>
              <a:t>Il Difensore degli studenti è quella persona a cui lo Studente può rivolgersi per segnalare comportamenti non rispettosi.</a:t>
            </a:r>
          </a:p>
          <a:p>
            <a:r>
              <a:rPr lang="it-IT" dirty="0">
                <a:latin typeface="+mj-lt"/>
              </a:rPr>
              <a:t>Il Difensore interviene a seguito di una denuncia, non anonima, ed è a fianco dello studente nel momento in cui egli ritiene di rivolgersi a lui per una segnalazione importante. Il Difensore e l’Ateneo si impegnano affinché lo studente sia garantito da ogni ritorsione.</a:t>
            </a:r>
          </a:p>
          <a:p>
            <a:r>
              <a:rPr lang="it-IT" dirty="0">
                <a:latin typeface="+mj-lt"/>
              </a:rPr>
              <a:t>Il Difensore in carica  è </a:t>
            </a:r>
            <a:r>
              <a:rPr lang="it-IT" dirty="0" smtClean="0">
                <a:latin typeface="+mj-lt"/>
              </a:rPr>
              <a:t>la </a:t>
            </a:r>
            <a:r>
              <a:rPr lang="it-IT" b="1" dirty="0" smtClean="0">
                <a:latin typeface="+mj-lt"/>
              </a:rPr>
              <a:t>Prof.ssa </a:t>
            </a:r>
            <a:r>
              <a:rPr lang="it-IT" b="1" dirty="0" smtClean="0">
                <a:latin typeface="+mj-lt"/>
              </a:rPr>
              <a:t>Maria Vittoria Diamanti</a:t>
            </a:r>
            <a:endParaRPr lang="it-IT" dirty="0">
              <a:latin typeface="+mj-lt"/>
            </a:endParaRPr>
          </a:p>
          <a:p>
            <a:r>
              <a:rPr lang="it-IT" dirty="0">
                <a:latin typeface="+mj-lt"/>
              </a:rPr>
              <a:t>Contatti: </a:t>
            </a:r>
          </a:p>
          <a:p>
            <a:pPr marL="342900" indent="-342900">
              <a:buFontTx/>
              <a:buChar char="-"/>
            </a:pPr>
            <a:r>
              <a:rPr lang="it-IT" dirty="0">
                <a:latin typeface="+mj-lt"/>
              </a:rPr>
              <a:t>Email: </a:t>
            </a:r>
            <a:r>
              <a:rPr lang="it-IT" u="sng" dirty="0">
                <a:latin typeface="+mj-lt"/>
                <a:hlinkClick r:id="rId2"/>
              </a:rPr>
              <a:t>difensoredeglistudenti@polimi.it</a:t>
            </a:r>
            <a:endParaRPr lang="it-IT" dirty="0">
              <a:latin typeface="+mj-lt"/>
            </a:endParaRPr>
          </a:p>
          <a:p>
            <a:pPr marL="343080" indent="-343080">
              <a:spcBef>
                <a:spcPts val="439"/>
              </a:spcBef>
              <a:buClr>
                <a:srgbClr val="000000"/>
              </a:buClr>
              <a:buFont typeface="Wingdings" charset="2"/>
              <a:buChar char=""/>
              <a:tabLst>
                <a:tab pos="0" algn="l"/>
              </a:tabLst>
            </a:pPr>
            <a:r>
              <a:rPr lang="it-IT" dirty="0" err="1">
                <a:latin typeface="+mj-lt"/>
              </a:rPr>
              <a:t>Tel</a:t>
            </a:r>
            <a:r>
              <a:rPr lang="it-IT" dirty="0">
                <a:latin typeface="+mj-lt"/>
              </a:rPr>
              <a:t>: </a:t>
            </a:r>
            <a:r>
              <a:rPr lang="it-IT" spc="-1" dirty="0">
                <a:solidFill>
                  <a:srgbClr val="000000"/>
                </a:solidFill>
                <a:latin typeface="Calibri"/>
              </a:rPr>
              <a:t>02.2399.3137</a:t>
            </a:r>
            <a:endParaRPr lang="it-IT" spc="-1" dirty="0">
              <a:solidFill>
                <a:srgbClr val="0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5"/>
          <a:stretch/>
        </p:blipFill>
        <p:spPr bwMode="auto">
          <a:xfrm>
            <a:off x="9915525" y="1539339"/>
            <a:ext cx="2065019" cy="245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315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2138968" y="403206"/>
            <a:ext cx="7914069" cy="968375"/>
          </a:xfrm>
        </p:spPr>
        <p:txBody>
          <a:bodyPr>
            <a:normAutofit/>
          </a:bodyPr>
          <a:lstStyle/>
          <a:p>
            <a:pPr algn="ctr"/>
            <a:r>
              <a:rPr lang="it-IT" sz="5400" b="0" dirty="0" smtClean="0">
                <a:solidFill>
                  <a:schemeClr val="tx1"/>
                </a:solidFill>
              </a:rPr>
              <a:t>Il percorso di studi</a:t>
            </a:r>
            <a:endParaRPr lang="it-IT" sz="5400" b="0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4950"/>
            <a:ext cx="12193588" cy="535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655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/>
              <a:t>OFA – Effetti dell’attribuzione di obblighi formativi aggiuntivi</a:t>
            </a:r>
          </a:p>
        </p:txBody>
      </p:sp>
      <p:sp>
        <p:nvSpPr>
          <p:cNvPr id="10" name="Segnaposto contenuto 5"/>
          <p:cNvSpPr>
            <a:spLocks noGrp="1"/>
          </p:cNvSpPr>
          <p:nvPr>
            <p:ph idx="1"/>
          </p:nvPr>
        </p:nvSpPr>
        <p:spPr>
          <a:xfrm>
            <a:off x="384694" y="1341120"/>
            <a:ext cx="11601988" cy="4609783"/>
          </a:xfrm>
        </p:spPr>
        <p:txBody>
          <a:bodyPr>
            <a:normAutofit/>
          </a:bodyPr>
          <a:lstStyle/>
          <a:p>
            <a:pPr marL="179388" indent="0">
              <a:buFontTx/>
              <a:buNone/>
            </a:pPr>
            <a:endParaRPr lang="it-IT" sz="2400" b="1" dirty="0" smtClean="0">
              <a:solidFill>
                <a:srgbClr val="FF0000"/>
              </a:solidFill>
            </a:endParaRPr>
          </a:p>
          <a:p>
            <a:pPr marL="179388" indent="0">
              <a:spcBef>
                <a:spcPts val="300"/>
              </a:spcBef>
              <a:buFontTx/>
              <a:buNone/>
            </a:pPr>
            <a:endParaRPr lang="it-IT" b="1" dirty="0" smtClean="0">
              <a:solidFill>
                <a:srgbClr val="FF0000"/>
              </a:solidFill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20429" y="1392931"/>
            <a:ext cx="11330516" cy="4708981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Obblighi Formativi Aggiuntivi (</a:t>
            </a:r>
            <a:r>
              <a:rPr lang="it-IT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OFA)</a:t>
            </a:r>
            <a:endParaRPr lang="it-IT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Avere degli OFA significa che sono state rilevate alcune lacune nella preparazione iniziale. </a:t>
            </a:r>
          </a:p>
          <a:p>
            <a:pPr algn="just"/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Coloro che si immatricoleranno con OFA saranno soggetti ad alcune limitazioni fino a quando non recupereranno i loro 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OFA durante l’anno accademico.</a:t>
            </a:r>
          </a:p>
          <a:p>
            <a:pPr algn="just"/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endParaRPr lang="it-IT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partire dal mese di 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settembre vengono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organizzate le sessioni di recupero OFA, alle quali è possibile partecipare una sola volta al mese.</a:t>
            </a:r>
            <a:r>
              <a:rPr lang="it-IT" sz="16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it-IT" sz="1600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Per maggiori informazioni: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https://www.polimi.it/studenti-iscritti/piano-degli-studi-e-ofa/ofa-obblighi-formativi-aggiuntivi/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660785"/>
              </p:ext>
            </p:extLst>
          </p:nvPr>
        </p:nvGraphicFramePr>
        <p:xfrm>
          <a:off x="503444" y="2628929"/>
          <a:ext cx="11330514" cy="2078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52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652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 ha un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OFA TOL/TEST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non potrà</a:t>
                      </a: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endParaRPr lang="it-IT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 ha un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OFA TENG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non potrà:</a:t>
                      </a:r>
                      <a:endParaRPr lang="it-IT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partecipare alle prove in itinere / iscriversi agli appelli di esame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inserire insegnamenti da anni di corso successivi al primo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inserire un Piano degli Studi autonomo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inserire insegnamenti in soprannumero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it-IT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Iscriversi al secondo anno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it-IT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inserire insegnamenti di anni di corso successivi al primo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it-IT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inserire un Piano degli Studi autonomo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it-IT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inserire insegnamenti in soprannumero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v"/>
                        <a:tabLst/>
                      </a:pPr>
                      <a:r>
                        <a:rPr kumimoji="0" lang="it-IT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Iscriversi al secondo anno</a:t>
                      </a:r>
                    </a:p>
                    <a:p>
                      <a:endParaRPr lang="it-IT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155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/>
              <a:t>Crediti Formativi Universitari (CFU)</a:t>
            </a:r>
          </a:p>
        </p:txBody>
      </p:sp>
      <p:sp>
        <p:nvSpPr>
          <p:cNvPr id="10" name="Segnaposto contenuto 5"/>
          <p:cNvSpPr>
            <a:spLocks noGrp="1"/>
          </p:cNvSpPr>
          <p:nvPr>
            <p:ph idx="1"/>
          </p:nvPr>
        </p:nvSpPr>
        <p:spPr>
          <a:xfrm>
            <a:off x="384694" y="1341120"/>
            <a:ext cx="11601988" cy="4609783"/>
          </a:xfrm>
        </p:spPr>
        <p:txBody>
          <a:bodyPr>
            <a:normAutofit/>
          </a:bodyPr>
          <a:lstStyle/>
          <a:p>
            <a:pPr marL="179388" algn="just"/>
            <a:endParaRPr lang="it-IT" sz="18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algn="just">
              <a:spcBef>
                <a:spcPts val="538"/>
              </a:spcBef>
            </a:pP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Misura dei </a:t>
            </a:r>
            <a:r>
              <a:rPr lang="it-IT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CFU:</a:t>
            </a:r>
            <a:endParaRPr lang="it-IT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>
              <a:spcBef>
                <a:spcPts val="300"/>
              </a:spcBef>
            </a:pPr>
            <a:r>
              <a:rPr lang="it-IT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CFU implica un impegno </a:t>
            </a:r>
            <a:r>
              <a:rPr lang="it-IT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complessivo </a:t>
            </a:r>
            <a:r>
              <a:rPr lang="it-IT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valutato in 25 </a:t>
            </a:r>
            <a:r>
              <a:rPr lang="it-IT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</a:t>
            </a:r>
            <a:endParaRPr lang="it-IT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>
              <a:spcBef>
                <a:spcPts val="300"/>
              </a:spcBef>
            </a:pPr>
            <a:endParaRPr lang="it-IT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>
              <a:spcBef>
                <a:spcPts val="300"/>
              </a:spcBef>
            </a:pPr>
            <a:r>
              <a:rPr lang="it-IT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CFU (aula) ≈  </a:t>
            </a:r>
            <a:r>
              <a:rPr lang="it-IT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ore </a:t>
            </a:r>
            <a:r>
              <a:rPr lang="it-IT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lezione o</a:t>
            </a:r>
            <a:r>
              <a:rPr lang="it-IT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esercitazione </a:t>
            </a:r>
            <a:r>
              <a:rPr lang="it-IT" sz="18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laboratorio</a:t>
            </a:r>
            <a:endParaRPr lang="it-IT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algn="just"/>
            <a:endParaRPr lang="it-IT" sz="18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>
              <a:spcBef>
                <a:spcPts val="300"/>
              </a:spcBef>
            </a:pP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Laurea triennale = 180 </a:t>
            </a:r>
            <a:r>
              <a:rPr lang="it-IT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CFU</a:t>
            </a:r>
            <a:endParaRPr lang="it-IT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>
              <a:spcBef>
                <a:spcPts val="300"/>
              </a:spcBef>
            </a:pPr>
            <a:endParaRPr lang="it-IT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>
              <a:spcBef>
                <a:spcPts val="300"/>
              </a:spcBef>
            </a:pPr>
            <a:r>
              <a:rPr lang="it-IT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Laurea magistrale = 120 CFU*</a:t>
            </a:r>
          </a:p>
          <a:p>
            <a:pPr marL="179388">
              <a:spcBef>
                <a:spcPts val="300"/>
              </a:spcBef>
            </a:pPr>
            <a:endParaRPr lang="it-IT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>
              <a:spcBef>
                <a:spcPts val="300"/>
              </a:spcBef>
            </a:pPr>
            <a:r>
              <a:rPr lang="it-IT" sz="1800" b="1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 </a:t>
            </a:r>
            <a:r>
              <a:rPr lang="it-IT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circa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60 CFU per anno di corso (cfr. Regolamenti Didattici)</a:t>
            </a:r>
          </a:p>
          <a:p>
            <a:pPr marL="179388" algn="just">
              <a:spcBef>
                <a:spcPts val="538"/>
              </a:spcBef>
            </a:pPr>
            <a:endParaRPr lang="it-IT" sz="1800" b="1" i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0">
              <a:buFontTx/>
              <a:buNone/>
            </a:pPr>
            <a:r>
              <a:rPr lang="it-IT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*150 o 180 per programmi di Doppia Laurea</a:t>
            </a:r>
          </a:p>
          <a:p>
            <a:pPr marL="179388" indent="0">
              <a:spcBef>
                <a:spcPts val="300"/>
              </a:spcBef>
              <a:buFontTx/>
              <a:buNone/>
            </a:pPr>
            <a:endParaRPr lang="it-IT" sz="1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41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/>
              <a:t>Impegno di studio</a:t>
            </a:r>
          </a:p>
        </p:txBody>
      </p:sp>
      <p:sp>
        <p:nvSpPr>
          <p:cNvPr id="10" name="Segnaposto contenuto 5"/>
          <p:cNvSpPr>
            <a:spLocks noGrp="1"/>
          </p:cNvSpPr>
          <p:nvPr>
            <p:ph idx="1"/>
          </p:nvPr>
        </p:nvSpPr>
        <p:spPr>
          <a:xfrm>
            <a:off x="384694" y="1341120"/>
            <a:ext cx="11601988" cy="4663440"/>
          </a:xfrm>
        </p:spPr>
        <p:txBody>
          <a:bodyPr>
            <a:normAutofit/>
          </a:bodyPr>
          <a:lstStyle/>
          <a:p>
            <a:pPr marL="179388" algn="just">
              <a:lnSpc>
                <a:spcPct val="95000"/>
              </a:lnSpc>
              <a:spcBef>
                <a:spcPts val="400"/>
              </a:spcBef>
            </a:pPr>
            <a:endParaRPr lang="it-IT" b="1" dirty="0">
              <a:solidFill>
                <a:schemeClr val="accent2"/>
              </a:solidFill>
              <a:latin typeface="Univers"/>
            </a:endParaRPr>
          </a:p>
          <a:p>
            <a:pPr marL="465138" indent="-285750">
              <a:lnSpc>
                <a:spcPct val="120000"/>
              </a:lnSpc>
              <a:buFont typeface="Symbol"/>
              <a:buChar char="»"/>
            </a:pP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60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CFU all’anno, che comportano un impegno complessivo di 25x60 = 1.500 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ore/anno</a:t>
            </a:r>
          </a:p>
          <a:p>
            <a:pPr marL="179388">
              <a:lnSpc>
                <a:spcPct val="120000"/>
              </a:lnSpc>
            </a:pP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>
              <a:lnSpc>
                <a:spcPct val="120000"/>
              </a:lnSpc>
            </a:pP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Esempio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insegnamento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da 10 CFU (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di lezioni, 2 di esercitazioni, 1 di 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laboratorio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corrisponde di norma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</a:p>
          <a:p>
            <a:pPr marL="465138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impegno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complessivo: 25x10 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= 250 ore, di cui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2880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didattica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frontale 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10x10 = 100 ore</a:t>
            </a:r>
          </a:p>
          <a:p>
            <a:pPr marL="92880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studio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autonomo 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250-100 = 150 ore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/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/>
            <a:r>
              <a:rPr lang="it-IT" sz="1800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Consiglio</a:t>
            </a:r>
            <a:r>
              <a:rPr lang="it-IT" sz="18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è necessario studiare durante l’anno e </a:t>
            </a:r>
            <a:r>
              <a:rPr lang="it-IT" sz="1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non</a:t>
            </a:r>
            <a:r>
              <a:rPr lang="it-IT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solo nei periodi di esame.</a:t>
            </a:r>
          </a:p>
          <a:p>
            <a:pPr marL="179388" indent="0">
              <a:buFontTx/>
              <a:buNone/>
            </a:pPr>
            <a:endParaRPr lang="it-IT" sz="2400" b="1" dirty="0" smtClean="0">
              <a:solidFill>
                <a:srgbClr val="FF0000"/>
              </a:solidFill>
            </a:endParaRPr>
          </a:p>
          <a:p>
            <a:pPr marL="179388" indent="0">
              <a:spcBef>
                <a:spcPts val="300"/>
              </a:spcBef>
              <a:buFontTx/>
              <a:buNone/>
            </a:pPr>
            <a:endParaRPr lang="it-IT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83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/>
              <a:t>Piano di Studi e CFU inseribili in ogni anno di corso</a:t>
            </a:r>
          </a:p>
        </p:txBody>
      </p:sp>
      <p:sp>
        <p:nvSpPr>
          <p:cNvPr id="10" name="Segnaposto contenuto 5"/>
          <p:cNvSpPr>
            <a:spLocks noGrp="1"/>
          </p:cNvSpPr>
          <p:nvPr>
            <p:ph idx="1"/>
          </p:nvPr>
        </p:nvSpPr>
        <p:spPr>
          <a:xfrm>
            <a:off x="193041" y="1341120"/>
            <a:ext cx="7858430" cy="4663440"/>
          </a:xfrm>
          <a:noFill/>
        </p:spPr>
        <p:txBody>
          <a:bodyPr>
            <a:normAutofit/>
          </a:bodyPr>
          <a:lstStyle/>
          <a:p>
            <a:pPr marL="179388" algn="just">
              <a:spcBef>
                <a:spcPts val="500"/>
              </a:spcBef>
            </a:pP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Compilazione automatica </a:t>
            </a:r>
            <a:r>
              <a:rPr lang="it-IT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solo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al 1° anno della Laurea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algn="just">
              <a:spcBef>
                <a:spcPts val="500"/>
              </a:spcBef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Per ogni anno 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accademico,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il Piano degli Studi 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individuale deve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contenere: </a:t>
            </a:r>
          </a:p>
          <a:p>
            <a:pPr marL="179388">
              <a:spcBef>
                <a:spcPts val="500"/>
              </a:spcBef>
            </a:pP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n. minimo </a:t>
            </a:r>
            <a:r>
              <a:rPr lang="it-IT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CFU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≥ 30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(ad esclusione di allievi laureandi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9388">
              <a:spcBef>
                <a:spcPts val="500"/>
              </a:spcBef>
            </a:pPr>
            <a:r>
              <a:rPr lang="it-IT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. massimo </a:t>
            </a:r>
            <a:r>
              <a:rPr lang="it-IT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CFU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≤ </a:t>
            </a:r>
            <a:r>
              <a:rPr lang="it-IT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  <a:endParaRPr lang="it-IT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>
              <a:spcBef>
                <a:spcPts val="500"/>
              </a:spcBef>
            </a:pP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>
              <a:spcBef>
                <a:spcPts val="500"/>
              </a:spcBef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Se si inserisce un numero di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CFU &gt; 73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è previsto un aumento delle tasse universitarie.</a:t>
            </a:r>
          </a:p>
          <a:p>
            <a:pPr marL="179388">
              <a:spcBef>
                <a:spcPts val="500"/>
              </a:spcBef>
            </a:pP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algn="just">
              <a:lnSpc>
                <a:spcPct val="120000"/>
              </a:lnSpc>
              <a:spcBef>
                <a:spcPts val="500"/>
              </a:spcBef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Nella Laurea di 1° livello gli insegnamenti </a:t>
            </a:r>
            <a:r>
              <a:rPr lang="it-IT" sz="1800" u="sng" dirty="0">
                <a:latin typeface="Arial" panose="020B0604020202020204" pitchFamily="34" charset="0"/>
                <a:cs typeface="Arial" panose="020B0604020202020204" pitchFamily="34" charset="0"/>
              </a:rPr>
              <a:t>non superati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richiedono una successiva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re-iscrizione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e devono essere necessariamente inseriti nel Piano di studi dell’anno 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successivo; nella LM no. 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algn="just">
              <a:lnSpc>
                <a:spcPct val="120000"/>
              </a:lnSpc>
              <a:spcBef>
                <a:spcPts val="500"/>
              </a:spcBef>
            </a:pP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I corrispondenti CFU rientrano nel conteggio del carico annuale.</a:t>
            </a:r>
          </a:p>
          <a:p>
            <a:pPr marL="179388">
              <a:spcBef>
                <a:spcPts val="500"/>
              </a:spcBef>
            </a:pPr>
            <a:endParaRPr lang="it-IT" sz="1800" b="1" dirty="0" smtClean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0">
              <a:buFontTx/>
              <a:buNone/>
            </a:pPr>
            <a:endParaRPr lang="it-IT" sz="1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388" indent="0">
              <a:spcBef>
                <a:spcPts val="300"/>
              </a:spcBef>
              <a:buFontTx/>
              <a:buNone/>
            </a:pPr>
            <a:endParaRPr lang="it-IT" sz="18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5"/>
          <a:stretch/>
        </p:blipFill>
        <p:spPr bwMode="auto">
          <a:xfrm>
            <a:off x="8255355" y="1264025"/>
            <a:ext cx="3502292" cy="4811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723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62A9F5-631C-FA40-9AE8-5A6750427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/>
              <a:t>Assistenza agli studenti durante il percorso di studi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EE60C25-9BB1-A344-B2F6-4C48F8177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6"/>
            <a:ext cx="10856495" cy="4525963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it-IT" sz="1800" dirty="0"/>
              <a:t>Il servizio di </a:t>
            </a:r>
            <a:r>
              <a:rPr lang="it-IT" sz="1800" b="1" dirty="0"/>
              <a:t>Tutorato</a:t>
            </a:r>
            <a:r>
              <a:rPr lang="it-IT" sz="1800" dirty="0"/>
              <a:t> ha come obiettivo l'assistenza agli studenti durante il loro percorso di studi, soprattutto nel primo </a:t>
            </a:r>
            <a:r>
              <a:rPr lang="it-IT" sz="1800" dirty="0" smtClean="0"/>
              <a:t>triennio</a:t>
            </a: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it-IT" sz="1800" dirty="0"/>
              <a:t>La Scuola offre differenti opportunità di tutorato ai propri studenti, con l’obiettivo di garantire ad ognuno il supporto più adatto alle proprie </a:t>
            </a:r>
            <a:r>
              <a:rPr lang="it-IT" sz="1800" dirty="0" smtClean="0"/>
              <a:t>esigenze</a:t>
            </a: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it-IT" sz="1800" dirty="0" smtClean="0"/>
              <a:t>Per i </a:t>
            </a:r>
            <a:r>
              <a:rPr lang="it-IT" sz="1800" b="1" dirty="0" smtClean="0"/>
              <a:t>corsi di base </a:t>
            </a:r>
            <a:r>
              <a:rPr lang="it-IT" sz="1800" dirty="0" smtClean="0"/>
              <a:t>(Analisi, Fisica, Chimica, Informatica, ecc.): più sezioni in parallelo, aperte a tutti gli studenti di Ingegneria</a:t>
            </a: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it-IT" sz="1800" dirty="0" smtClean="0"/>
              <a:t>Per </a:t>
            </a:r>
            <a:r>
              <a:rPr lang="it-IT" sz="1800" b="1" dirty="0" smtClean="0"/>
              <a:t>alcuni corsi avanzati</a:t>
            </a:r>
            <a:r>
              <a:rPr lang="it-IT" sz="1800" dirty="0" smtClean="0"/>
              <a:t>: tutorato specifico per ciascun insegnamento</a:t>
            </a: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it-IT" sz="1800" dirty="0" smtClean="0"/>
              <a:t>Possibile </a:t>
            </a:r>
            <a:r>
              <a:rPr lang="it-IT" sz="1800" b="1" dirty="0" smtClean="0"/>
              <a:t>tutorato peer-to-peer</a:t>
            </a:r>
            <a:r>
              <a:rPr lang="it-IT" sz="1800" dirty="0" smtClean="0"/>
              <a:t>: studenti esperti aiutano studenti individualmente o in piccoli gruppi (su richiesta)</a:t>
            </a: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it-IT" sz="1800" dirty="0" smtClean="0"/>
              <a:t>Per maggiori informazioni: </a:t>
            </a:r>
            <a:r>
              <a:rPr lang="en-US" sz="1800" dirty="0" smtClean="0">
                <a:hlinkClick r:id="rId2"/>
              </a:rPr>
              <a:t>http</a:t>
            </a:r>
            <a:r>
              <a:rPr lang="en-US" sz="1800" dirty="0">
                <a:hlinkClick r:id="rId2"/>
              </a:rPr>
              <a:t>://www.ingcat.polimi.it/studenti/tutorato/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3841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/>
              <a:t>Organizzazione della Didattica</a:t>
            </a:r>
          </a:p>
        </p:txBody>
      </p:sp>
      <p:sp>
        <p:nvSpPr>
          <p:cNvPr id="10" name="Segnaposto contenuto 5"/>
          <p:cNvSpPr>
            <a:spLocks noGrp="1"/>
          </p:cNvSpPr>
          <p:nvPr>
            <p:ph idx="1"/>
          </p:nvPr>
        </p:nvSpPr>
        <p:spPr>
          <a:xfrm>
            <a:off x="384694" y="1341120"/>
            <a:ext cx="11601988" cy="4663440"/>
          </a:xfrm>
        </p:spPr>
        <p:txBody>
          <a:bodyPr>
            <a:normAutofit/>
          </a:bodyPr>
          <a:lstStyle/>
          <a:p>
            <a:pPr marL="592138" indent="-412750">
              <a:spcBef>
                <a:spcPts val="500"/>
              </a:spcBef>
            </a:pPr>
            <a:endParaRPr lang="it-IT" sz="2800" b="1" dirty="0">
              <a:solidFill>
                <a:srgbClr val="FF5050"/>
              </a:solidFill>
              <a:latin typeface="Univers"/>
            </a:endParaRPr>
          </a:p>
          <a:p>
            <a:pPr marL="592138" indent="-412750" algn="just">
              <a:spcBef>
                <a:spcPts val="1200"/>
              </a:spcBef>
              <a:buClr>
                <a:srgbClr val="009900"/>
              </a:buClr>
              <a:buFontTx/>
              <a:buAutoNum type="romanLcPeriod"/>
            </a:pPr>
            <a:r>
              <a:rPr lang="it-IT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Calendario Accademico: </a:t>
            </a:r>
            <a:r>
              <a:rPr lang="en-US" sz="1800" dirty="0">
                <a:hlinkClick r:id="rId2"/>
              </a:rPr>
              <a:t>http://www.ingcat.polimi.it/didattica/calendario-accademico/</a:t>
            </a:r>
            <a:endParaRPr lang="it-IT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2300" algn="just">
              <a:spcBef>
                <a:spcPts val="1200"/>
              </a:spcBef>
            </a:pPr>
            <a:r>
              <a:rPr lang="it-IT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it-IT" sz="1800" i="1" dirty="0">
                <a:latin typeface="Arial" panose="020B0604020202020204" pitchFamily="34" charset="0"/>
                <a:cs typeface="Arial" panose="020B0604020202020204" pitchFamily="34" charset="0"/>
              </a:rPr>
              <a:t>: consultare sempre con attenzione il Calendario della Scuola, la documentazione e il Calendario generale di </a:t>
            </a:r>
            <a:r>
              <a:rPr lang="it-IT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Ateneo</a:t>
            </a:r>
            <a:endParaRPr lang="it-IT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3738" indent="-514350">
              <a:spcBef>
                <a:spcPts val="1200"/>
              </a:spcBef>
              <a:buClr>
                <a:srgbClr val="009900"/>
              </a:buClr>
              <a:buFont typeface="+mj-lt"/>
              <a:buAutoNum type="romanLcPeriod" startAt="2"/>
            </a:pPr>
            <a:r>
              <a:rPr lang="it-IT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Organizzazione semestrale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dei 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corsi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92138" indent="-412750">
              <a:spcBef>
                <a:spcPts val="1200"/>
              </a:spcBef>
              <a:buClr>
                <a:srgbClr val="009900"/>
              </a:buClr>
              <a:buFontTx/>
              <a:buAutoNum type="romanLcPeriod" startAt="2"/>
            </a:pP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2 periodi di </a:t>
            </a:r>
            <a:r>
              <a:rPr lang="it-IT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sospensione 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per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prove in 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itinere (Novembre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Aprile/Maggio)</a:t>
            </a:r>
            <a:endParaRPr lang="it-IT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92138" indent="-412750">
              <a:spcBef>
                <a:spcPts val="1200"/>
              </a:spcBef>
              <a:buClr>
                <a:srgbClr val="009900"/>
              </a:buClr>
              <a:buFontTx/>
              <a:buAutoNum type="romanLcPeriod" startAt="2"/>
            </a:pP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 n. 3 sessioni d’esame 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Gen. –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Feb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Giu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. –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Lug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Ago. – Set.)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49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2800" dirty="0"/>
              <a:t>CONDIZIONI PER L’AMMISSIONE ALLA LAUREA MAGISTRALE</a:t>
            </a:r>
            <a:br>
              <a:rPr lang="it-IT" sz="2800" dirty="0"/>
            </a:br>
            <a:r>
              <a:rPr lang="it-IT" sz="2800" dirty="0"/>
              <a:t>Scuola di Ingegneria Civile Ambientale e Territoriale</a:t>
            </a:r>
          </a:p>
        </p:txBody>
      </p:sp>
      <p:sp>
        <p:nvSpPr>
          <p:cNvPr id="10" name="Segnaposto contenuto 5"/>
          <p:cNvSpPr>
            <a:spLocks noGrp="1"/>
          </p:cNvSpPr>
          <p:nvPr>
            <p:ph idx="1"/>
          </p:nvPr>
        </p:nvSpPr>
        <p:spPr>
          <a:xfrm>
            <a:off x="162560" y="1363980"/>
            <a:ext cx="11897360" cy="466344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it-IT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it-IT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Sono ammessi alla LM 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gli studenti del Politecnico che,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a fine settembre del secondo anno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, abbiano:</a:t>
            </a:r>
          </a:p>
          <a:p>
            <a:pPr marL="1431925" lvl="2" indent="-266700"/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una media ≥ 24/30</a:t>
            </a:r>
          </a:p>
          <a:p>
            <a:pPr marL="1431925" lvl="2" indent="-266700"/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acquisito un numero di CFU ≥ 100</a:t>
            </a:r>
          </a:p>
          <a:p>
            <a:pPr marL="1431925" lvl="2" indent="-266700"/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conseguano la laurea in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4 anni.</a:t>
            </a:r>
          </a:p>
          <a:p>
            <a:pPr marL="625475" lvl="2" indent="0">
              <a:buNone/>
            </a:pPr>
            <a:endParaRPr lang="it-IT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5475" lvl="2" indent="0">
              <a:buNone/>
            </a:pPr>
            <a:endParaRPr lang="it-IT" dirty="0" smtClean="0">
              <a:solidFill>
                <a:srgbClr val="0000CC"/>
              </a:solidFill>
              <a:latin typeface="Univers"/>
            </a:endParaRPr>
          </a:p>
        </p:txBody>
      </p:sp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1116789"/>
              </p:ext>
            </p:extLst>
          </p:nvPr>
        </p:nvGraphicFramePr>
        <p:xfrm>
          <a:off x="565420" y="3504792"/>
          <a:ext cx="9175463" cy="15095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52812">
                  <a:extLst>
                    <a:ext uri="{9D8B030D-6E8A-4147-A177-3AD203B41FA5}">
                      <a16:colId xmlns:a16="http://schemas.microsoft.com/office/drawing/2014/main" xmlns="" val="3284211930"/>
                    </a:ext>
                  </a:extLst>
                </a:gridCol>
                <a:gridCol w="2225799">
                  <a:extLst>
                    <a:ext uri="{9D8B030D-6E8A-4147-A177-3AD203B41FA5}">
                      <a16:colId xmlns:a16="http://schemas.microsoft.com/office/drawing/2014/main" xmlns="" val="4241983240"/>
                    </a:ext>
                  </a:extLst>
                </a:gridCol>
                <a:gridCol w="2358452">
                  <a:extLst>
                    <a:ext uri="{9D8B030D-6E8A-4147-A177-3AD203B41FA5}">
                      <a16:colId xmlns:a16="http://schemas.microsoft.com/office/drawing/2014/main" xmlns="" val="3956819588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xmlns="" val="1563302590"/>
                    </a:ext>
                  </a:extLst>
                </a:gridCol>
              </a:tblGrid>
              <a:tr h="48580">
                <a:tc grid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altrimenti</a:t>
                      </a:r>
                      <a:endParaRPr lang="it-IT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18471825"/>
                  </a:ext>
                </a:extLst>
              </a:tr>
              <a:tr h="2267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800" b="0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a.a</a:t>
                      </a:r>
                      <a:r>
                        <a:rPr lang="it-IT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 per  </a:t>
                      </a:r>
                      <a:r>
                        <a:rPr lang="it-IT" sz="18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0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laurearsi</a:t>
                      </a:r>
                      <a:endParaRPr lang="it-IT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3 </a:t>
                      </a:r>
                      <a:r>
                        <a:rPr lang="it-IT" sz="1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a.a</a:t>
                      </a:r>
                      <a:r>
                        <a:rPr lang="it-IT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4 </a:t>
                      </a:r>
                      <a:r>
                        <a:rPr lang="it-IT" sz="1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a.a</a:t>
                      </a:r>
                      <a:r>
                        <a:rPr lang="it-IT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5 o più </a:t>
                      </a:r>
                      <a:r>
                        <a:rPr lang="it-IT" sz="18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a.a</a:t>
                      </a:r>
                      <a:r>
                        <a:rPr lang="it-IT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20498503"/>
                  </a:ext>
                </a:extLst>
              </a:tr>
              <a:tr h="2267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it-IT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edia </a:t>
                      </a:r>
                      <a:r>
                        <a:rPr lang="it-IT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voti  </a:t>
                      </a: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≥ </a:t>
                      </a:r>
                      <a:r>
                        <a:rPr lang="it-IT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22/30</a:t>
                      </a:r>
                      <a:endParaRPr lang="it-IT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≥22,5/30</a:t>
                      </a:r>
                      <a:endParaRPr lang="it-IT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≥ </a:t>
                      </a:r>
                      <a:r>
                        <a:rPr lang="it-IT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charset="0"/>
                          <a:cs typeface="Arial" panose="020B0604020202020204" pitchFamily="34" charset="0"/>
                        </a:rPr>
                        <a:t>23/30</a:t>
                      </a:r>
                      <a:endParaRPr lang="it-IT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Arial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74032706"/>
                  </a:ext>
                </a:extLst>
              </a:tr>
              <a:tr h="412295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N.B. L’anno accademico di riferimento termina con l’appello di laurea di  </a:t>
                      </a:r>
                      <a:r>
                        <a:rPr lang="it-IT" sz="18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Febbraio</a:t>
                      </a:r>
                      <a:endParaRPr lang="it-IT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82002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790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1999628" y="401634"/>
            <a:ext cx="7914069" cy="968375"/>
          </a:xfrm>
        </p:spPr>
        <p:txBody>
          <a:bodyPr>
            <a:normAutofit/>
          </a:bodyPr>
          <a:lstStyle/>
          <a:p>
            <a:pPr algn="ctr"/>
            <a:r>
              <a:rPr lang="it-IT" sz="5400" b="0" dirty="0">
                <a:solidFill>
                  <a:schemeClr val="tx1"/>
                </a:solidFill>
              </a:rPr>
              <a:t>L’universo Politecnico</a:t>
            </a:r>
          </a:p>
        </p:txBody>
      </p:sp>
      <p:pic>
        <p:nvPicPr>
          <p:cNvPr id="3" name="Picture 2" descr="A sign in front of a building&#10;&#10;Description automatically generated">
            <a:extLst>
              <a:ext uri="{FF2B5EF4-FFF2-40B4-BE49-F238E27FC236}">
                <a16:creationId xmlns="" xmlns:a16="http://schemas.microsoft.com/office/drawing/2014/main" id="{7AB8F4C1-BF0A-2840-B966-14E5700F5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12192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2138968" y="403206"/>
            <a:ext cx="7914069" cy="968375"/>
          </a:xfrm>
        </p:spPr>
        <p:txBody>
          <a:bodyPr>
            <a:normAutofit/>
          </a:bodyPr>
          <a:lstStyle/>
          <a:p>
            <a:pPr algn="ctr"/>
            <a:r>
              <a:rPr lang="it-IT" sz="5400" b="0" dirty="0">
                <a:solidFill>
                  <a:schemeClr val="tx1"/>
                </a:solidFill>
              </a:rPr>
              <a:t>Servizi e opportunità</a:t>
            </a:r>
          </a:p>
        </p:txBody>
      </p:sp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="" xmlns:a16="http://schemas.microsoft.com/office/drawing/2014/main" id="{E38B9102-C455-B245-95DE-0A28C45731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17793"/>
            <a:ext cx="12192000" cy="504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7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262469" y="230438"/>
            <a:ext cx="9674747" cy="617904"/>
          </a:xfrm>
        </p:spPr>
        <p:txBody>
          <a:bodyPr/>
          <a:lstStyle/>
          <a:p>
            <a:r>
              <a:rPr lang="it-IT" sz="2800" dirty="0"/>
              <a:t>Servizi di supporto agli studenti: a chi rivolgersi per …</a:t>
            </a:r>
          </a:p>
        </p:txBody>
      </p:sp>
      <p:sp>
        <p:nvSpPr>
          <p:cNvPr id="589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2467" y="1362384"/>
            <a:ext cx="7795200" cy="4731330"/>
          </a:xfrm>
          <a:effectLst/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  <a:defRPr/>
            </a:pPr>
            <a:r>
              <a:rPr lang="it-IT" b="1" dirty="0"/>
              <a:t>Questioni inerenti la didattica</a:t>
            </a:r>
          </a:p>
          <a:p>
            <a:pPr marL="457200" indent="-363538">
              <a:lnSpc>
                <a:spcPct val="90000"/>
              </a:lnSpc>
              <a:buFont typeface="+mj-lt"/>
              <a:buAutoNum type="arabicPeriod"/>
              <a:defRPr/>
            </a:pPr>
            <a:r>
              <a:rPr lang="it-IT" dirty="0"/>
              <a:t>Docente dell’insegnamento</a:t>
            </a:r>
          </a:p>
          <a:p>
            <a:pPr marL="457200" indent="-363538">
              <a:lnSpc>
                <a:spcPct val="90000"/>
              </a:lnSpc>
              <a:buFont typeface="+mj-lt"/>
              <a:buAutoNum type="arabicPeriod"/>
              <a:defRPr/>
            </a:pPr>
            <a:r>
              <a:rPr lang="it-IT" dirty="0"/>
              <a:t>Coordinatore del </a:t>
            </a:r>
            <a:r>
              <a:rPr lang="it-IT" dirty="0" smtClean="0"/>
              <a:t>Corso di Studi</a:t>
            </a:r>
            <a:endParaRPr lang="it-IT" dirty="0"/>
          </a:p>
          <a:p>
            <a:pPr marL="457200" indent="-363538">
              <a:lnSpc>
                <a:spcPct val="90000"/>
              </a:lnSpc>
              <a:buFont typeface="+mj-lt"/>
              <a:buAutoNum type="arabicPeriod"/>
              <a:defRPr/>
            </a:pPr>
            <a:r>
              <a:rPr lang="it-IT" dirty="0"/>
              <a:t>Rappresentanti degli Studenti</a:t>
            </a:r>
          </a:p>
          <a:p>
            <a:pPr marL="457200" indent="-363538">
              <a:lnSpc>
                <a:spcPct val="90000"/>
              </a:lnSpc>
              <a:buFont typeface="+mj-lt"/>
              <a:buAutoNum type="arabicPeriod"/>
              <a:defRPr/>
            </a:pPr>
            <a:r>
              <a:rPr lang="it-IT" dirty="0"/>
              <a:t>Commissione Paritetica Docenti - Studenti</a:t>
            </a:r>
          </a:p>
          <a:p>
            <a:pPr marL="457200" indent="-363538">
              <a:lnSpc>
                <a:spcPct val="90000"/>
              </a:lnSpc>
              <a:buFont typeface="+mj-lt"/>
              <a:buAutoNum type="arabicPeriod"/>
              <a:defRPr/>
            </a:pPr>
            <a:r>
              <a:rPr lang="it-IT" dirty="0"/>
              <a:t>Preside della Scuola</a:t>
            </a:r>
          </a:p>
          <a:p>
            <a:pPr marL="457200" indent="-363538">
              <a:lnSpc>
                <a:spcPct val="90000"/>
              </a:lnSpc>
              <a:buFont typeface="+mj-lt"/>
              <a:buAutoNum type="arabicPeriod"/>
              <a:defRPr/>
            </a:pPr>
            <a:r>
              <a:rPr lang="it-IT" dirty="0"/>
              <a:t>Difensore degli studenti</a:t>
            </a:r>
          </a:p>
          <a:p>
            <a:pPr>
              <a:lnSpc>
                <a:spcPct val="90000"/>
              </a:lnSpc>
              <a:defRPr/>
            </a:pPr>
            <a:endParaRPr lang="it-IT" dirty="0"/>
          </a:p>
          <a:p>
            <a:pPr>
              <a:lnSpc>
                <a:spcPct val="90000"/>
              </a:lnSpc>
              <a:defRPr/>
            </a:pPr>
            <a:r>
              <a:rPr lang="it-IT" b="1" dirty="0"/>
              <a:t>Questioni amministrative</a:t>
            </a:r>
          </a:p>
          <a:p>
            <a:pPr marL="342900" indent="-249238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it-IT" dirty="0"/>
              <a:t>Segreteria Studenti (sportelli, appuntamento, chat, </a:t>
            </a:r>
            <a:r>
              <a:rPr lang="it-IT" dirty="0" err="1"/>
              <a:t>chatbot</a:t>
            </a:r>
            <a:r>
              <a:rPr lang="it-IT" dirty="0"/>
              <a:t>, e mail  </a:t>
            </a:r>
            <a:r>
              <a:rPr lang="it-IT" dirty="0" smtClean="0"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www.polimi.it/studenti-iscritti/contatti</a:t>
            </a:r>
            <a:r>
              <a:rPr lang="it-IT" dirty="0" smtClean="0"/>
              <a:t>)</a:t>
            </a:r>
            <a:endParaRPr lang="it-IT" dirty="0"/>
          </a:p>
          <a:p>
            <a:pPr>
              <a:lnSpc>
                <a:spcPct val="90000"/>
              </a:lnSpc>
              <a:defRPr/>
            </a:pPr>
            <a:endParaRPr lang="it-IT" b="1" dirty="0"/>
          </a:p>
          <a:p>
            <a:pPr>
              <a:lnSpc>
                <a:spcPct val="90000"/>
              </a:lnSpc>
              <a:defRPr/>
            </a:pPr>
            <a:r>
              <a:rPr lang="it-IT" b="1" dirty="0"/>
              <a:t>Questioni organizzative e piani di studio</a:t>
            </a:r>
          </a:p>
          <a:p>
            <a:pPr marL="342900" indent="-249238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it-IT" dirty="0"/>
              <a:t>Referenti del Corso di Studi</a:t>
            </a:r>
          </a:p>
          <a:p>
            <a:pPr marL="342900" indent="-249238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it-IT" dirty="0"/>
              <a:t>Uffici di Presidenza della Scuola (sportelli, appuntamento, chat e mail</a:t>
            </a:r>
            <a:r>
              <a:rPr lang="it-IT" dirty="0"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www.polimi.it/studenti-iscritti/contatti</a:t>
            </a:r>
            <a:r>
              <a:rPr lang="it-IT" dirty="0"/>
              <a:t>)</a:t>
            </a:r>
          </a:p>
          <a:p>
            <a:pPr marL="342900" indent="-249238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it-IT" dirty="0"/>
              <a:t>Segreterie studenti di Dipartimento</a:t>
            </a:r>
          </a:p>
          <a:p>
            <a:pPr>
              <a:lnSpc>
                <a:spcPct val="90000"/>
              </a:lnSpc>
              <a:defRPr/>
            </a:pPr>
            <a:endParaRPr lang="it-IT" dirty="0"/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="" xmlns:a16="http://schemas.microsoft.com/office/drawing/2014/main" id="{2A291438-0F70-8E46-95A0-5D46D8C718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0560" y="1482487"/>
            <a:ext cx="3901440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4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262474" y="230438"/>
            <a:ext cx="8570383" cy="617904"/>
          </a:xfrm>
        </p:spPr>
        <p:txBody>
          <a:bodyPr/>
          <a:lstStyle/>
          <a:p>
            <a:r>
              <a:rPr lang="it-IT" sz="2800" dirty="0"/>
              <a:t>Normativa di riferimento</a:t>
            </a:r>
          </a:p>
        </p:txBody>
      </p:sp>
      <p:sp>
        <p:nvSpPr>
          <p:cNvPr id="589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8045" y="1600329"/>
            <a:ext cx="9157547" cy="4731330"/>
          </a:xfrm>
        </p:spPr>
        <p:txBody>
          <a:bodyPr>
            <a:normAutofit/>
          </a:bodyPr>
          <a:lstStyle/>
          <a:p>
            <a:pPr marL="457200" indent="-363538">
              <a:lnSpc>
                <a:spcPct val="90000"/>
              </a:lnSpc>
              <a:spcBef>
                <a:spcPts val="1728"/>
              </a:spcBef>
              <a:buFont typeface="Arial" panose="020B0604020202020204" pitchFamily="34" charset="0"/>
              <a:buChar char="•"/>
              <a:defRPr/>
            </a:pPr>
            <a:r>
              <a:rPr lang="it-IT" b="1" dirty="0"/>
              <a:t>Regolamento didattico</a:t>
            </a:r>
            <a:r>
              <a:rPr lang="it-IT" dirty="0"/>
              <a:t> disponibile sulle pagine web di Scuola (</a:t>
            </a:r>
            <a:r>
              <a:rPr lang="it-IT" dirty="0">
                <a:hlinkClick r:id="rId3"/>
              </a:rPr>
              <a:t>http://</a:t>
            </a:r>
            <a:r>
              <a:rPr lang="it-IT" dirty="0" smtClean="0">
                <a:hlinkClick r:id="rId3"/>
              </a:rPr>
              <a:t>www.ingcat.polimi.it</a:t>
            </a:r>
            <a:r>
              <a:rPr lang="it-IT" dirty="0"/>
              <a:t>) e di Ateneo (</a:t>
            </a:r>
            <a:r>
              <a:rPr lang="it-IT" dirty="0"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https://www.polimi.it/corsi/</a:t>
            </a:r>
            <a:r>
              <a:rPr lang="it-IT" dirty="0"/>
              <a:t>)</a:t>
            </a:r>
          </a:p>
          <a:p>
            <a:pPr marL="457200" indent="-363538">
              <a:lnSpc>
                <a:spcPct val="90000"/>
              </a:lnSpc>
              <a:spcBef>
                <a:spcPts val="1728"/>
              </a:spcBef>
              <a:buFont typeface="Arial" panose="020B0604020202020204" pitchFamily="34" charset="0"/>
              <a:buChar char="•"/>
              <a:defRPr/>
            </a:pPr>
            <a:r>
              <a:rPr lang="it-IT" b="1" dirty="0"/>
              <a:t>Carta dei Diritti e dei Doveri degli </a:t>
            </a:r>
            <a:r>
              <a:rPr lang="it-IT" b="1" dirty="0" smtClean="0"/>
              <a:t>Studenti: </a:t>
            </a:r>
            <a:r>
              <a:rPr lang="it-IT" dirty="0" smtClean="0">
                <a:hlinkClick r:id="rId5"/>
              </a:rPr>
              <a:t>https://www.normativa.polimi.it/strumenti/dettaglio-regolamento/carta-dei-diritti-e-dei-doveri-degli-studenti-universitari-del-politecnico-di-milano-revisionato</a:t>
            </a:r>
            <a:endParaRPr lang="it-IT" dirty="0"/>
          </a:p>
          <a:p>
            <a:pPr marL="457200" indent="-363538">
              <a:lnSpc>
                <a:spcPct val="90000"/>
              </a:lnSpc>
              <a:spcBef>
                <a:spcPts val="1728"/>
              </a:spcBef>
              <a:buFont typeface="Arial" panose="020B0604020202020204" pitchFamily="34" charset="0"/>
              <a:buChar char="•"/>
              <a:defRPr/>
            </a:pPr>
            <a:r>
              <a:rPr lang="it-IT" b="1" dirty="0"/>
              <a:t>Regolamenti di </a:t>
            </a:r>
            <a:r>
              <a:rPr lang="it-IT" b="1" dirty="0" smtClean="0"/>
              <a:t>Scuola: </a:t>
            </a:r>
            <a:r>
              <a:rPr lang="en-US" dirty="0" smtClean="0">
                <a:hlinkClick r:id="rId6"/>
              </a:rPr>
              <a:t>http</a:t>
            </a:r>
            <a:r>
              <a:rPr lang="en-US" dirty="0">
                <a:hlinkClick r:id="rId6"/>
              </a:rPr>
              <a:t>://www.ingcat.polimi.it/scuola/documenti-e-regole-della-scuola</a:t>
            </a:r>
            <a:r>
              <a:rPr lang="en-US" dirty="0" smtClean="0">
                <a:hlinkClick r:id="rId6"/>
              </a:rPr>
              <a:t>/</a:t>
            </a:r>
            <a:endParaRPr lang="it-IT" dirty="0"/>
          </a:p>
          <a:p>
            <a:pPr marL="457200" indent="-363538">
              <a:lnSpc>
                <a:spcPct val="90000"/>
              </a:lnSpc>
              <a:spcBef>
                <a:spcPts val="1728"/>
              </a:spcBef>
              <a:buFont typeface="Arial" panose="020B0604020202020204" pitchFamily="34" charset="0"/>
              <a:buChar char="•"/>
              <a:defRPr/>
            </a:pPr>
            <a:r>
              <a:rPr lang="it-IT" b="1" dirty="0"/>
              <a:t>Scadenze </a:t>
            </a:r>
            <a:r>
              <a:rPr lang="it-IT" b="1" dirty="0" smtClean="0"/>
              <a:t>amministrative:</a:t>
            </a:r>
            <a:r>
              <a:rPr lang="it-IT" dirty="0" smtClean="0"/>
              <a:t> </a:t>
            </a:r>
            <a:r>
              <a:rPr lang="it-IT" dirty="0" smtClean="0"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it-IT" dirty="0"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://www.polimi.it/studenti-iscritti/calendario-e-scadenze/scadenze</a:t>
            </a:r>
            <a:r>
              <a:rPr lang="it-IT" dirty="0" smtClean="0"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it-IT" dirty="0"/>
          </a:p>
          <a:p>
            <a:pPr>
              <a:lnSpc>
                <a:spcPct val="90000"/>
              </a:lnSpc>
              <a:defRPr/>
            </a:pPr>
            <a:endParaRPr lang="it-IT" dirty="0"/>
          </a:p>
        </p:txBody>
      </p:sp>
      <p:pic>
        <p:nvPicPr>
          <p:cNvPr id="3" name="Picture 2" descr="A group of people sitting at a desk in front of a computer&#10;&#10;Description automatically generated">
            <a:extLst>
              <a:ext uri="{FF2B5EF4-FFF2-40B4-BE49-F238E27FC236}">
                <a16:creationId xmlns="" xmlns:a16="http://schemas.microsoft.com/office/drawing/2014/main" id="{3FC60261-0E25-B745-BD85-81F7A1701C2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5589" y="1600329"/>
            <a:ext cx="2856411" cy="429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in front of a building&#10;&#10;Description automatically generated">
            <a:extLst>
              <a:ext uri="{FF2B5EF4-FFF2-40B4-BE49-F238E27FC236}">
                <a16:creationId xmlns="" xmlns:a16="http://schemas.microsoft.com/office/drawing/2014/main" id="{FD3BAEF0-DB4E-4243-9E83-A730F73D4C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467" y="3248306"/>
            <a:ext cx="3672836" cy="27655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1986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262474" y="230438"/>
            <a:ext cx="8570383" cy="617904"/>
          </a:xfrm>
        </p:spPr>
        <p:txBody>
          <a:bodyPr/>
          <a:lstStyle/>
          <a:p>
            <a:r>
              <a:rPr lang="it-IT" sz="2800" dirty="0"/>
              <a:t>Comunicazione e strumenti</a:t>
            </a:r>
          </a:p>
        </p:txBody>
      </p:sp>
      <p:sp>
        <p:nvSpPr>
          <p:cNvPr id="589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0173" y="1315351"/>
            <a:ext cx="11794115" cy="1837152"/>
          </a:xfrm>
        </p:spPr>
        <p:txBody>
          <a:bodyPr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1632"/>
              </a:spcBef>
              <a:buFont typeface="Arial" panose="020B0604020202020204" pitchFamily="34" charset="0"/>
              <a:buChar char="•"/>
              <a:defRPr/>
            </a:pPr>
            <a:r>
              <a:rPr lang="it-IT" sz="1800" dirty="0"/>
              <a:t>Il </a:t>
            </a:r>
            <a:r>
              <a:rPr lang="it-IT" sz="1800" b="1" dirty="0"/>
              <a:t>sito del Politecnico </a:t>
            </a:r>
            <a:r>
              <a:rPr lang="it-IT" sz="1800" dirty="0"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www.polimi.it</a:t>
            </a:r>
            <a:r>
              <a:rPr lang="it-IT" sz="1800" dirty="0"/>
              <a:t> e, in particolare, la sezione dedicata agli studenti (</a:t>
            </a:r>
            <a:r>
              <a:rPr lang="it-IT" sz="1800" dirty="0"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www.polimi.it/studenti</a:t>
            </a:r>
            <a:r>
              <a:rPr lang="it-IT" sz="1800" dirty="0"/>
              <a:t>) per tutte le informazioni sull’ateneo e la tua carriera.</a:t>
            </a:r>
          </a:p>
          <a:p>
            <a:pPr marL="285750" indent="-285750">
              <a:lnSpc>
                <a:spcPct val="90000"/>
              </a:lnSpc>
              <a:spcBef>
                <a:spcPts val="1632"/>
              </a:spcBef>
              <a:buFont typeface="Arial" panose="020B0604020202020204" pitchFamily="34" charset="0"/>
              <a:buChar char="•"/>
              <a:defRPr/>
            </a:pPr>
            <a:r>
              <a:rPr lang="it-IT" sz="1800" dirty="0"/>
              <a:t>Il </a:t>
            </a:r>
            <a:r>
              <a:rPr lang="it-IT" sz="1800" b="1" dirty="0"/>
              <a:t>sito della Scuola </a:t>
            </a:r>
            <a:r>
              <a:rPr lang="it-IT" sz="1800" dirty="0">
                <a:hlinkClick r:id="rId6"/>
              </a:rPr>
              <a:t>http://</a:t>
            </a:r>
            <a:r>
              <a:rPr lang="it-IT" sz="1800" dirty="0" smtClean="0">
                <a:hlinkClick r:id="rId6"/>
              </a:rPr>
              <a:t>www.ingcat.polimi.it</a:t>
            </a:r>
            <a:r>
              <a:rPr lang="it-IT" sz="1800" dirty="0" smtClean="0"/>
              <a:t> </a:t>
            </a:r>
            <a:r>
              <a:rPr lang="it-IT" sz="1800" dirty="0"/>
              <a:t>per ulteriori informazioni specifiche sulla tua carriera (ammissioni, piani di studio, lauree).</a:t>
            </a:r>
          </a:p>
          <a:p>
            <a:pPr marL="285750" indent="-285750">
              <a:lnSpc>
                <a:spcPct val="90000"/>
              </a:lnSpc>
              <a:spcBef>
                <a:spcPts val="1632"/>
              </a:spcBef>
              <a:buFont typeface="Arial" panose="020B0604020202020204" pitchFamily="34" charset="0"/>
              <a:buChar char="•"/>
              <a:defRPr/>
            </a:pPr>
            <a:r>
              <a:rPr lang="it-IT" sz="1800" b="1" dirty="0"/>
              <a:t>Servizi online </a:t>
            </a:r>
            <a:r>
              <a:rPr lang="it-IT" sz="1800" dirty="0"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www.polimi.it/servizionline</a:t>
            </a:r>
            <a:r>
              <a:rPr lang="it-IT" sz="1800" dirty="0"/>
              <a:t> la tua interfaccia informatica per gestire la tua carriera universitaria</a:t>
            </a:r>
          </a:p>
          <a:p>
            <a:pPr>
              <a:lnSpc>
                <a:spcPct val="90000"/>
              </a:lnSpc>
              <a:spcBef>
                <a:spcPts val="1632"/>
              </a:spcBef>
              <a:defRPr/>
            </a:pPr>
            <a:endParaRPr lang="it-IT" sz="1800" dirty="0"/>
          </a:p>
          <a:p>
            <a:pPr>
              <a:lnSpc>
                <a:spcPct val="90000"/>
              </a:lnSpc>
              <a:spcBef>
                <a:spcPts val="1632"/>
              </a:spcBef>
              <a:defRPr/>
            </a:pPr>
            <a:endParaRPr lang="it-IT" sz="1800" dirty="0"/>
          </a:p>
          <a:p>
            <a:pPr>
              <a:lnSpc>
                <a:spcPct val="90000"/>
              </a:lnSpc>
              <a:spcBef>
                <a:spcPts val="1632"/>
              </a:spcBef>
              <a:defRPr/>
            </a:pPr>
            <a:endParaRPr lang="it-IT" sz="1800" dirty="0"/>
          </a:p>
          <a:p>
            <a:pPr>
              <a:lnSpc>
                <a:spcPct val="90000"/>
              </a:lnSpc>
              <a:spcBef>
                <a:spcPts val="1632"/>
              </a:spcBef>
              <a:defRPr/>
            </a:pPr>
            <a:endParaRPr lang="it-IT" sz="1800" dirty="0"/>
          </a:p>
          <a:p>
            <a:pPr>
              <a:lnSpc>
                <a:spcPct val="90000"/>
              </a:lnSpc>
              <a:spcBef>
                <a:spcPts val="1632"/>
              </a:spcBef>
              <a:defRPr/>
            </a:pPr>
            <a:endParaRPr lang="it-IT" sz="1800" dirty="0"/>
          </a:p>
          <a:p>
            <a:pPr>
              <a:lnSpc>
                <a:spcPct val="90000"/>
              </a:lnSpc>
              <a:spcBef>
                <a:spcPts val="1632"/>
              </a:spcBef>
              <a:defRPr/>
            </a:pPr>
            <a:endParaRPr lang="it-IT" sz="1800" dirty="0"/>
          </a:p>
        </p:txBody>
      </p:sp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="" xmlns:a16="http://schemas.microsoft.com/office/drawing/2014/main" id="{A163AC38-11B9-8C45-A275-C520985458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2399" y="3248304"/>
            <a:ext cx="3672836" cy="27655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" t="9586" r="6536" b="6734"/>
          <a:stretch/>
        </p:blipFill>
        <p:spPr bwMode="auto">
          <a:xfrm>
            <a:off x="4168240" y="3247947"/>
            <a:ext cx="3672000" cy="2753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95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262474" y="230438"/>
            <a:ext cx="8570383" cy="617904"/>
          </a:xfrm>
        </p:spPr>
        <p:txBody>
          <a:bodyPr/>
          <a:lstStyle/>
          <a:p>
            <a:r>
              <a:rPr lang="it-IT" sz="2800" dirty="0"/>
              <a:t>Comunicazione e strumenti</a:t>
            </a:r>
          </a:p>
        </p:txBody>
      </p:sp>
      <p:sp>
        <p:nvSpPr>
          <p:cNvPr id="589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0176" y="1575419"/>
            <a:ext cx="6272879" cy="4432195"/>
          </a:xfrm>
        </p:spPr>
        <p:txBody>
          <a:bodyPr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1632"/>
              </a:spcBef>
              <a:buFont typeface="Arial" panose="020B0604020202020204" pitchFamily="34" charset="0"/>
              <a:buChar char="•"/>
              <a:defRPr/>
            </a:pPr>
            <a:r>
              <a:rPr lang="it-IT" sz="1800" b="1" dirty="0"/>
              <a:t>APP DISCOVER POLIMI</a:t>
            </a:r>
            <a:r>
              <a:rPr lang="it-IT" sz="1800" dirty="0"/>
              <a:t>: la </a:t>
            </a:r>
            <a:r>
              <a:rPr lang="it-IT" sz="1800" dirty="0" err="1"/>
              <a:t>app</a:t>
            </a:r>
            <a:r>
              <a:rPr lang="it-IT" sz="1800" dirty="0"/>
              <a:t> dedicata alle matricole per conoscere tutti i servizi</a:t>
            </a:r>
          </a:p>
          <a:p>
            <a:pPr marL="285750" indent="-285750">
              <a:lnSpc>
                <a:spcPct val="90000"/>
              </a:lnSpc>
              <a:spcBef>
                <a:spcPts val="1632"/>
              </a:spcBef>
              <a:buFont typeface="Arial" panose="020B0604020202020204" pitchFamily="34" charset="0"/>
              <a:buChar char="•"/>
              <a:defRPr/>
            </a:pPr>
            <a:r>
              <a:rPr lang="it-IT" sz="1800" b="1" dirty="0"/>
              <a:t>APP POLIMI</a:t>
            </a:r>
            <a:r>
              <a:rPr lang="it-IT" sz="1800" dirty="0"/>
              <a:t>: la </a:t>
            </a:r>
            <a:r>
              <a:rPr lang="it-IT" sz="1800" dirty="0" err="1"/>
              <a:t>app</a:t>
            </a:r>
            <a:r>
              <a:rPr lang="it-IT" sz="1800" dirty="0"/>
              <a:t> dedicata a tutti gli studenti per consultare l’orario delle lezioni, gestire il piano degli studi, prenotare gli appuntamenti in </a:t>
            </a:r>
            <a:r>
              <a:rPr lang="it-IT" sz="1800" dirty="0" smtClean="0"/>
              <a:t>segreteria </a:t>
            </a:r>
            <a:r>
              <a:rPr lang="it-IT" sz="1800" dirty="0" smtClean="0">
                <a:hlinkClick r:id="rId3"/>
              </a:rPr>
              <a:t>https://www.polimi.it/servizi-e-opportunita/altri-servizi-e-opportunita/servizi-informatici/app</a:t>
            </a:r>
            <a:endParaRPr lang="it-IT" sz="1800" dirty="0" smtClean="0"/>
          </a:p>
          <a:p>
            <a:pPr marL="285750" indent="-285750">
              <a:lnSpc>
                <a:spcPct val="90000"/>
              </a:lnSpc>
              <a:spcBef>
                <a:spcPts val="1632"/>
              </a:spcBef>
              <a:buFont typeface="Arial" panose="020B0604020202020204" pitchFamily="34" charset="0"/>
              <a:buChar char="•"/>
              <a:defRPr/>
            </a:pPr>
            <a:r>
              <a:rPr lang="it-IT" sz="1800" dirty="0" smtClean="0"/>
              <a:t>La </a:t>
            </a:r>
            <a:r>
              <a:rPr lang="it-IT" sz="1800" dirty="0"/>
              <a:t>newsletter quindicinale </a:t>
            </a:r>
            <a:r>
              <a:rPr lang="it-IT" sz="1800" b="1" dirty="0" err="1"/>
              <a:t>Politamtam</a:t>
            </a:r>
            <a:r>
              <a:rPr lang="it-IT" sz="1800" dirty="0"/>
              <a:t> </a:t>
            </a:r>
            <a:r>
              <a:rPr lang="it-IT" sz="1800" dirty="0"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http://www.politamtam.polimi.it/</a:t>
            </a:r>
            <a:r>
              <a:rPr lang="it-IT" sz="1800" dirty="0"/>
              <a:t> per conoscere gli eventi, le attività organizzate dalle associazioni studentesche e le opportunità per gli studenti</a:t>
            </a:r>
          </a:p>
          <a:p>
            <a:pPr marL="285750" indent="-285750">
              <a:lnSpc>
                <a:spcPct val="90000"/>
              </a:lnSpc>
              <a:spcBef>
                <a:spcPts val="1632"/>
              </a:spcBef>
              <a:buFont typeface="Arial" panose="020B0604020202020204" pitchFamily="34" charset="0"/>
              <a:buChar char="•"/>
              <a:defRPr/>
            </a:pPr>
            <a:r>
              <a:rPr lang="it-IT" sz="1800" b="1" dirty="0"/>
              <a:t>Canali social </a:t>
            </a:r>
            <a:r>
              <a:rPr lang="it-IT" sz="1800" dirty="0"/>
              <a:t>istituzionali: </a:t>
            </a:r>
            <a:r>
              <a:rPr lang="it-IT" sz="1800" dirty="0"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www.facebook.com/polimi</a:t>
            </a:r>
            <a:r>
              <a:rPr lang="it-IT" sz="1800" dirty="0"/>
              <a:t>  </a:t>
            </a:r>
            <a:r>
              <a:rPr lang="it-IT" sz="1800" dirty="0"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www.youtube.com/polimi</a:t>
            </a:r>
            <a:r>
              <a:rPr lang="it-IT" sz="1800" dirty="0"/>
              <a:t> </a:t>
            </a:r>
            <a:r>
              <a:rPr lang="it-IT" sz="1800" dirty="0"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www.instagram.com/polimi</a:t>
            </a:r>
            <a:r>
              <a:rPr lang="it-IT" sz="1800" dirty="0"/>
              <a:t>  </a:t>
            </a:r>
            <a:r>
              <a:rPr lang="it-IT" sz="1800" dirty="0"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www.twitter.com/polimi</a:t>
            </a:r>
            <a:r>
              <a:rPr lang="it-IT" sz="1800" dirty="0"/>
              <a:t>   </a:t>
            </a:r>
            <a:r>
              <a:rPr lang="it-IT" sz="1800" dirty="0"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www.linkedin.com/school/polimi</a:t>
            </a:r>
            <a:r>
              <a:rPr lang="it-IT" sz="1800" dirty="0"/>
              <a:t>  </a:t>
            </a:r>
            <a:r>
              <a:rPr lang="it-IT" sz="1800" dirty="0">
                <a:hlinkClick r:id="rId10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www.polimi.it/itunes</a:t>
            </a:r>
            <a:endParaRPr lang="it-IT" sz="1800" dirty="0"/>
          </a:p>
          <a:p>
            <a:pPr>
              <a:lnSpc>
                <a:spcPct val="90000"/>
              </a:lnSpc>
              <a:spcBef>
                <a:spcPts val="1632"/>
              </a:spcBef>
              <a:defRPr/>
            </a:pPr>
            <a:endParaRPr lang="it-IT" sz="1800" dirty="0"/>
          </a:p>
          <a:p>
            <a:pPr>
              <a:lnSpc>
                <a:spcPct val="90000"/>
              </a:lnSpc>
              <a:spcBef>
                <a:spcPts val="1632"/>
              </a:spcBef>
              <a:defRPr/>
            </a:pPr>
            <a:endParaRPr lang="it-IT" sz="1800" dirty="0"/>
          </a:p>
          <a:p>
            <a:pPr>
              <a:lnSpc>
                <a:spcPct val="90000"/>
              </a:lnSpc>
              <a:spcBef>
                <a:spcPts val="1632"/>
              </a:spcBef>
              <a:defRPr/>
            </a:pPr>
            <a:endParaRPr lang="it-IT" sz="1800" dirty="0"/>
          </a:p>
          <a:p>
            <a:pPr>
              <a:lnSpc>
                <a:spcPct val="90000"/>
              </a:lnSpc>
              <a:spcBef>
                <a:spcPts val="1632"/>
              </a:spcBef>
              <a:defRPr/>
            </a:pPr>
            <a:endParaRPr lang="it-IT" sz="1800" dirty="0"/>
          </a:p>
          <a:p>
            <a:pPr>
              <a:lnSpc>
                <a:spcPct val="90000"/>
              </a:lnSpc>
              <a:spcBef>
                <a:spcPts val="1632"/>
              </a:spcBef>
              <a:defRPr/>
            </a:pPr>
            <a:endParaRPr lang="it-IT" sz="1800" dirty="0"/>
          </a:p>
          <a:p>
            <a:pPr>
              <a:lnSpc>
                <a:spcPct val="90000"/>
              </a:lnSpc>
              <a:spcBef>
                <a:spcPts val="1632"/>
              </a:spcBef>
              <a:defRPr/>
            </a:pPr>
            <a:endParaRPr lang="it-IT" sz="1800" dirty="0"/>
          </a:p>
        </p:txBody>
      </p:sp>
      <p:pic>
        <p:nvPicPr>
          <p:cNvPr id="3" name="Picture 2" descr="A screen shot of a city&#10;&#10;Description automatically generated">
            <a:extLst>
              <a:ext uri="{FF2B5EF4-FFF2-40B4-BE49-F238E27FC236}">
                <a16:creationId xmlns="" xmlns:a16="http://schemas.microsoft.com/office/drawing/2014/main" id="{019AED1E-1129-0243-9643-6842A43234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596" y="1428214"/>
            <a:ext cx="1288701" cy="24819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23B38FE-0C27-8440-8D29-92B8B2490A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34602" y="4304716"/>
            <a:ext cx="5049287" cy="15126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2B8F13A-30D0-9E41-8E22-A24A34045E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37763" y="2889250"/>
            <a:ext cx="2159000" cy="107950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943" y="2621357"/>
            <a:ext cx="1288800" cy="128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9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5311" y="161857"/>
            <a:ext cx="11441391" cy="840400"/>
          </a:xfr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it-IT" sz="2800" dirty="0" err="1" smtClean="0"/>
              <a:t>WeBeep</a:t>
            </a:r>
            <a:endParaRPr lang="it-IT" sz="28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1AA41E0-03B9-5944-87CF-21AE0BAD390A}"/>
              </a:ext>
            </a:extLst>
          </p:cNvPr>
          <p:cNvSpPr txBox="1"/>
          <p:nvPr/>
        </p:nvSpPr>
        <p:spPr>
          <a:xfrm>
            <a:off x="7375357" y="2279072"/>
            <a:ext cx="3950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Canali </a:t>
            </a:r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WeBeep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Insegnamenti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Materiale didattico dei corsi e canale di comunicazione con i docenti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B31441A-32C3-4D41-A4E8-9EEE87D129F2}"/>
              </a:ext>
            </a:extLst>
          </p:cNvPr>
          <p:cNvSpPr txBox="1"/>
          <p:nvPr/>
        </p:nvSpPr>
        <p:spPr>
          <a:xfrm>
            <a:off x="7375357" y="3290691"/>
            <a:ext cx="4441345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Canali </a:t>
            </a:r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WeBeeP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 Corsi di Studio</a:t>
            </a:r>
          </a:p>
          <a:p>
            <a:pPr>
              <a:spcAft>
                <a:spcPts val="600"/>
              </a:spcAft>
            </a:pPr>
            <a:r>
              <a:rPr lang="it-IT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Annunci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Spazio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per gli annunci del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corso</a:t>
            </a:r>
          </a:p>
          <a:p>
            <a:pPr>
              <a:spcAft>
                <a:spcPts val="600"/>
              </a:spcAft>
            </a:pPr>
            <a:r>
              <a:rPr lang="it-IT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Forum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Spazio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per comunicare con il Coordinatore e con i Rappresentanti degli studenti in Consiglio di Corso di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Studi</a:t>
            </a:r>
          </a:p>
          <a:p>
            <a:pPr>
              <a:spcAft>
                <a:spcPts val="600"/>
              </a:spcAft>
            </a:pPr>
            <a:r>
              <a:rPr lang="it-IT" b="1" i="1" dirty="0">
                <a:latin typeface="Arial" panose="020B0604020202020204" pitchFamily="34" charset="0"/>
                <a:cs typeface="Arial" panose="020B0604020202020204" pitchFamily="34" charset="0"/>
              </a:rPr>
              <a:t>Rappresentanti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Lista dei rappresentanti degli studenti con i rispettivi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contatti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5293FE6-7062-EC46-9448-800B534E5AE4}"/>
              </a:ext>
            </a:extLst>
          </p:cNvPr>
          <p:cNvSpPr/>
          <p:nvPr/>
        </p:nvSpPr>
        <p:spPr>
          <a:xfrm>
            <a:off x="375304" y="1542306"/>
            <a:ext cx="8876979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it-IT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https://webeep.polimi.it</a:t>
            </a:r>
            <a:r>
              <a:rPr lang="it-IT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la nuova applicazione 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 supporto della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didattica</a:t>
            </a:r>
            <a:endParaRPr lang="it-IT" b="1" dirty="0">
              <a:solidFill>
                <a:srgbClr val="0099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" y="2086571"/>
            <a:ext cx="7181985" cy="403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021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262474" y="230438"/>
            <a:ext cx="8570383" cy="617904"/>
          </a:xfrm>
        </p:spPr>
        <p:txBody>
          <a:bodyPr/>
          <a:lstStyle/>
          <a:p>
            <a:r>
              <a:rPr lang="it-IT" sz="2800" dirty="0"/>
              <a:t>I servizi e le opportunità</a:t>
            </a:r>
          </a:p>
        </p:txBody>
      </p:sp>
      <p:sp>
        <p:nvSpPr>
          <p:cNvPr id="589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2468" y="1304454"/>
            <a:ext cx="7656237" cy="4478927"/>
          </a:xfrm>
        </p:spPr>
        <p:txBody>
          <a:bodyPr>
            <a:noAutofit/>
          </a:bodyPr>
          <a:lstStyle/>
          <a:p>
            <a:pPr lvl="0"/>
            <a:r>
              <a:rPr lang="it-IT" sz="2000" b="1" dirty="0"/>
              <a:t>Biblioteche</a:t>
            </a:r>
            <a:r>
              <a:rPr lang="it-IT" sz="1600" b="1" dirty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br>
              <a:rPr lang="it-IT" sz="1600" b="1" dirty="0">
                <a:solidFill>
                  <a:srgbClr val="0099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it-IT" sz="1600" dirty="0"/>
              <a:t>All’interno dei campus del Politecnico sono presenti numerose biblioteche: 4 a Milano + 1 </a:t>
            </a:r>
            <a:r>
              <a:rPr lang="it-IT" sz="1600" dirty="0" err="1"/>
              <a:t>materioteca</a:t>
            </a:r>
            <a:r>
              <a:rPr lang="it-IT" sz="1600" dirty="0"/>
              <a:t>, 5 nei Poli </a:t>
            </a:r>
            <a:r>
              <a:rPr lang="it-IT" sz="1600" dirty="0" smtClean="0"/>
              <a:t>territoriali</a:t>
            </a:r>
          </a:p>
          <a:p>
            <a:pPr lvl="0"/>
            <a:endParaRPr lang="it-IT" sz="800" b="1" dirty="0">
              <a:solidFill>
                <a:srgbClr val="0099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90000"/>
              </a:lnSpc>
              <a:defRPr/>
            </a:pPr>
            <a:r>
              <a:rPr lang="it-IT" sz="2000" b="1" dirty="0" err="1"/>
              <a:t>Moocs</a:t>
            </a:r>
            <a:endParaRPr lang="it-IT" sz="2000" b="1" dirty="0"/>
          </a:p>
          <a:p>
            <a:pPr>
              <a:lnSpc>
                <a:spcPct val="90000"/>
              </a:lnSpc>
              <a:spcBef>
                <a:spcPts val="0"/>
              </a:spcBef>
              <a:defRPr/>
            </a:pPr>
            <a:r>
              <a:rPr lang="it-IT" sz="1600" dirty="0">
                <a:hlinkClick r:id="rId3"/>
              </a:rPr>
              <a:t>www.pok.polimi.it</a:t>
            </a:r>
            <a:r>
              <a:rPr lang="it-IT" sz="1600" dirty="0"/>
              <a:t> il portale di corsi online gratuiti del </a:t>
            </a:r>
            <a:r>
              <a:rPr lang="it-IT" sz="1600" dirty="0" smtClean="0"/>
              <a:t>Politecnico</a:t>
            </a:r>
          </a:p>
          <a:p>
            <a:pPr>
              <a:lnSpc>
                <a:spcPct val="90000"/>
              </a:lnSpc>
              <a:spcBef>
                <a:spcPts val="0"/>
              </a:spcBef>
              <a:defRPr/>
            </a:pPr>
            <a:endParaRPr lang="it-IT" sz="800" dirty="0"/>
          </a:p>
          <a:p>
            <a:pPr>
              <a:lnSpc>
                <a:spcPct val="90000"/>
              </a:lnSpc>
              <a:defRPr/>
            </a:pPr>
            <a:r>
              <a:rPr lang="it-IT" sz="2000" b="1" dirty="0" smtClean="0"/>
              <a:t>Studiare </a:t>
            </a:r>
            <a:r>
              <a:rPr lang="it-IT" sz="2000" b="1" dirty="0"/>
              <a:t>all’estero </a:t>
            </a:r>
          </a:p>
          <a:p>
            <a:pPr>
              <a:lnSpc>
                <a:spcPct val="90000"/>
              </a:lnSpc>
              <a:spcBef>
                <a:spcPts val="0"/>
              </a:spcBef>
              <a:defRPr/>
            </a:pPr>
            <a:r>
              <a:rPr lang="it-IT" sz="1600" dirty="0">
                <a:hlinkClick r:id="rId4"/>
              </a:rPr>
              <a:t>www.polimi.it/servizi-e-opportunita/studiare-allestero/</a:t>
            </a:r>
            <a:r>
              <a:rPr lang="it-IT" sz="1600" dirty="0"/>
              <a:t> progetti di scambio, di doppia laurea e di mobilità </a:t>
            </a:r>
            <a:r>
              <a:rPr lang="it-IT" sz="1600" dirty="0" smtClean="0"/>
              <a:t>breve</a:t>
            </a:r>
          </a:p>
          <a:p>
            <a:pPr>
              <a:lnSpc>
                <a:spcPct val="90000"/>
              </a:lnSpc>
              <a:spcBef>
                <a:spcPts val="0"/>
              </a:spcBef>
              <a:defRPr/>
            </a:pPr>
            <a:endParaRPr lang="it-IT" sz="800" dirty="0"/>
          </a:p>
          <a:p>
            <a:pPr>
              <a:lnSpc>
                <a:spcPct val="90000"/>
              </a:lnSpc>
              <a:defRPr/>
            </a:pPr>
            <a:r>
              <a:rPr lang="it-IT" sz="2000" b="1" dirty="0"/>
              <a:t>Career Service </a:t>
            </a:r>
          </a:p>
          <a:p>
            <a:pPr>
              <a:lnSpc>
                <a:spcPct val="90000"/>
              </a:lnSpc>
              <a:spcBef>
                <a:spcPts val="0"/>
              </a:spcBef>
              <a:defRPr/>
            </a:pPr>
            <a:r>
              <a:rPr lang="it-IT" sz="1600" dirty="0">
                <a:hlinkClick r:id="rId5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http://www.careerservice.polimi.it/</a:t>
            </a:r>
            <a:r>
              <a:rPr lang="it-IT" sz="1600" dirty="0"/>
              <a:t> il servizio per prepararsi per il mondo del lavoro e trovare il primo impiego</a:t>
            </a:r>
          </a:p>
          <a:p>
            <a:pPr>
              <a:lnSpc>
                <a:spcPct val="90000"/>
              </a:lnSpc>
              <a:spcBef>
                <a:spcPts val="0"/>
              </a:spcBef>
              <a:defRPr/>
            </a:pPr>
            <a:endParaRPr lang="it-IT" sz="1600" dirty="0"/>
          </a:p>
          <a:p>
            <a:pPr>
              <a:lnSpc>
                <a:spcPct val="90000"/>
              </a:lnSpc>
              <a:defRPr/>
            </a:pPr>
            <a:endParaRPr lang="it-IT" sz="1600" b="1" dirty="0">
              <a:solidFill>
                <a:srgbClr val="0099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90000"/>
              </a:lnSpc>
              <a:defRPr/>
            </a:pPr>
            <a:r>
              <a:rPr lang="it-IT" sz="2000" b="1" dirty="0"/>
              <a:t>Per maggiori informazioni: </a:t>
            </a:r>
            <a:r>
              <a:rPr lang="it-IT" sz="1600" dirty="0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https://www.polimi.it/servizi-e-opportunita/</a:t>
            </a:r>
            <a:endParaRPr lang="it-IT" sz="1600" dirty="0">
              <a:solidFill>
                <a:schemeClr val="accent1"/>
              </a:solidFill>
            </a:endParaRPr>
          </a:p>
          <a:p>
            <a:pPr>
              <a:lnSpc>
                <a:spcPct val="90000"/>
              </a:lnSpc>
              <a:defRPr/>
            </a:pPr>
            <a:endParaRPr lang="it-IT" sz="1600" b="1" dirty="0">
              <a:solidFill>
                <a:srgbClr val="0099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90000"/>
              </a:lnSpc>
              <a:defRPr/>
            </a:pPr>
            <a:endParaRPr lang="it-IT" sz="1600" b="1" dirty="0">
              <a:solidFill>
                <a:srgbClr val="0099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93662">
              <a:lnSpc>
                <a:spcPct val="90000"/>
              </a:lnSpc>
              <a:defRPr/>
            </a:pPr>
            <a:endParaRPr lang="it-IT" sz="1600" i="1" dirty="0">
              <a:solidFill>
                <a:srgbClr val="003366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it-IT" sz="1600" dirty="0">
                <a:solidFill>
                  <a:srgbClr val="003366"/>
                </a:solidFill>
              </a:rPr>
              <a:t>	</a:t>
            </a:r>
            <a:endParaRPr lang="it-IT" sz="1600" dirty="0"/>
          </a:p>
          <a:p>
            <a:pPr>
              <a:lnSpc>
                <a:spcPct val="90000"/>
              </a:lnSpc>
              <a:defRPr/>
            </a:pPr>
            <a:r>
              <a:rPr lang="it-IT" sz="1600" dirty="0">
                <a:solidFill>
                  <a:srgbClr val="003366"/>
                </a:solidFill>
              </a:rPr>
              <a:t>	</a:t>
            </a:r>
          </a:p>
        </p:txBody>
      </p:sp>
      <p:pic>
        <p:nvPicPr>
          <p:cNvPr id="13" name="Picture 12" descr="A large room&#10;&#10;Description automatically generated">
            <a:extLst>
              <a:ext uri="{FF2B5EF4-FFF2-40B4-BE49-F238E27FC236}">
                <a16:creationId xmlns="" xmlns:a16="http://schemas.microsoft.com/office/drawing/2014/main" id="{C909CCD3-0C0F-5545-871C-FDF3461380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0726" y="1425090"/>
            <a:ext cx="3218340" cy="1199186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725" y="3308907"/>
            <a:ext cx="1995181" cy="1104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="" xmlns:a16="http://schemas.microsoft.com/office/drawing/2014/main" id="{8B449D4B-FC74-8D47-A1C3-42D17B2001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98315" y="4289690"/>
            <a:ext cx="2285411" cy="673380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471BBBDD-478D-1A48-A423-FF057DE27E9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5383" y="2675924"/>
            <a:ext cx="2311808" cy="77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0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 smtClean="0"/>
              <a:t>…e infine</a:t>
            </a:r>
            <a:endParaRPr lang="en-US" sz="2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it-IT" dirty="0" smtClean="0"/>
              <a:t>Presentazione sintetica della Scuola ICAT e dei servizi del </a:t>
            </a:r>
            <a:r>
              <a:rPr lang="it-IT" dirty="0" err="1" smtClean="0"/>
              <a:t>PoliMi</a:t>
            </a:r>
            <a:r>
              <a:rPr lang="it-IT" dirty="0" smtClean="0"/>
              <a:t>:</a:t>
            </a:r>
          </a:p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youtu.be/6z8uWAqeWPk</a:t>
            </a:r>
            <a:r>
              <a:rPr lang="en-US" dirty="0" smtClean="0"/>
              <a:t> (</a:t>
            </a:r>
            <a:r>
              <a:rPr lang="en-US" dirty="0" err="1" smtClean="0"/>
              <a:t>italiano</a:t>
            </a:r>
            <a:r>
              <a:rPr lang="en-US" dirty="0" smtClean="0"/>
              <a:t>)</a:t>
            </a:r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youtu.be/Jci7Ge0Knz8</a:t>
            </a:r>
            <a:r>
              <a:rPr lang="en-US" dirty="0" smtClean="0"/>
              <a:t> (</a:t>
            </a:r>
            <a:r>
              <a:rPr lang="en-US" dirty="0" err="1" smtClean="0"/>
              <a:t>inglese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Rettangolo 3"/>
          <p:cNvSpPr/>
          <p:nvPr/>
        </p:nvSpPr>
        <p:spPr>
          <a:xfrm>
            <a:off x="1929415" y="3304231"/>
            <a:ext cx="833318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Welcome </a:t>
            </a:r>
            <a:r>
              <a:rPr lang="it-IT" sz="80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aboard</a:t>
            </a:r>
            <a:r>
              <a:rPr lang="it-IT" sz="8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!</a:t>
            </a:r>
            <a:endParaRPr lang="it-IT" sz="8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521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spec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2800" dirty="0"/>
              <a:t>Il Politecnico di Milano</a:t>
            </a: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24500" y="3114813"/>
            <a:ext cx="264311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Il Logo </a:t>
            </a:r>
            <a:r>
              <a:rPr lang="en-US" sz="1400" dirty="0" err="1">
                <a:latin typeface="Arial"/>
                <a:cs typeface="Arial"/>
              </a:rPr>
              <a:t>prende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origine</a:t>
            </a:r>
            <a:r>
              <a:rPr lang="en-US" sz="1400" dirty="0">
                <a:latin typeface="Arial"/>
                <a:cs typeface="Arial"/>
              </a:rPr>
              <a:t> da un </a:t>
            </a:r>
            <a:r>
              <a:rPr lang="en-US" sz="1400" dirty="0" err="1">
                <a:latin typeface="Arial"/>
                <a:cs typeface="Arial"/>
              </a:rPr>
              <a:t>cartone</a:t>
            </a:r>
            <a:r>
              <a:rPr lang="en-US" sz="1400" dirty="0">
                <a:latin typeface="Arial"/>
                <a:cs typeface="Arial"/>
              </a:rPr>
              <a:t> di </a:t>
            </a:r>
            <a:r>
              <a:rPr lang="en-US" sz="1400" dirty="0" err="1">
                <a:latin typeface="Arial"/>
                <a:cs typeface="Arial"/>
              </a:rPr>
              <a:t>Raffaello</a:t>
            </a:r>
            <a:r>
              <a:rPr lang="en-US" sz="1400" dirty="0">
                <a:latin typeface="Arial"/>
                <a:cs typeface="Arial"/>
              </a:rPr>
              <a:t> “La Scuola di Atene” </a:t>
            </a:r>
            <a:r>
              <a:rPr lang="en-US" sz="1400" dirty="0" err="1">
                <a:latin typeface="Arial"/>
                <a:cs typeface="Arial"/>
              </a:rPr>
              <a:t>conservato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presso</a:t>
            </a:r>
            <a:r>
              <a:rPr lang="en-US" sz="1400" dirty="0">
                <a:latin typeface="Arial"/>
                <a:cs typeface="Arial"/>
              </a:rPr>
              <a:t> la Pinacoteca Ambrosiana, Milano</a:t>
            </a:r>
            <a:endParaRPr lang="en-GB" sz="1400" dirty="0">
              <a:latin typeface="Arial"/>
              <a:cs typeface="Arial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96" y="1429351"/>
            <a:ext cx="2722320" cy="1367611"/>
          </a:xfrm>
          <a:prstGeom prst="rect">
            <a:avLst/>
          </a:prstGeom>
        </p:spPr>
      </p:pic>
      <p:pic>
        <p:nvPicPr>
          <p:cNvPr id="15" name="Picture 5" descr="Ad-Euclid_29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1199" y="1268972"/>
            <a:ext cx="3361071" cy="4861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uppo 15"/>
          <p:cNvGrpSpPr/>
          <p:nvPr/>
        </p:nvGrpSpPr>
        <p:grpSpPr>
          <a:xfrm>
            <a:off x="6718689" y="1436285"/>
            <a:ext cx="5257068" cy="4460270"/>
            <a:chOff x="492737" y="1573243"/>
            <a:chExt cx="5257068" cy="4460270"/>
          </a:xfrm>
        </p:grpSpPr>
        <p:sp>
          <p:nvSpPr>
            <p:cNvPr id="17" name="CasellaDiTesto 16"/>
            <p:cNvSpPr txBox="1"/>
            <p:nvPr/>
          </p:nvSpPr>
          <p:spPr>
            <a:xfrm>
              <a:off x="492737" y="1573243"/>
              <a:ext cx="22313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Oltre </a:t>
              </a:r>
              <a:r>
                <a:rPr lang="it-IT" sz="2000" b="1" dirty="0" smtClean="0">
                  <a:solidFill>
                    <a:srgbClr val="5D7B91"/>
                  </a:solidFill>
                </a:rPr>
                <a:t>1.700 </a:t>
              </a:r>
              <a:r>
                <a:rPr lang="it-IT" sz="1600" dirty="0"/>
                <a:t>docenti e </a:t>
              </a:r>
              <a:r>
                <a:rPr lang="it-IT" sz="2000" b="1" dirty="0" smtClean="0">
                  <a:solidFill>
                    <a:srgbClr val="5D7B91"/>
                  </a:solidFill>
                </a:rPr>
                <a:t>1.300 </a:t>
              </a:r>
              <a:r>
                <a:rPr lang="it-IT" sz="1600" dirty="0"/>
                <a:t>membri del personale tecnico amministrativo</a:t>
              </a: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1555470" y="4833184"/>
              <a:ext cx="39040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err="1"/>
                <a:t>Ranked</a:t>
              </a:r>
              <a:r>
                <a:rPr lang="it-IT" sz="1600" dirty="0"/>
                <a:t> </a:t>
              </a:r>
              <a:r>
                <a:rPr lang="it-IT" sz="2000" b="1" dirty="0">
                  <a:solidFill>
                    <a:srgbClr val="5D7B91"/>
                  </a:solidFill>
                </a:rPr>
                <a:t>no</a:t>
              </a:r>
              <a:r>
                <a:rPr lang="it-IT" sz="2000" b="1" dirty="0" smtClean="0">
                  <a:solidFill>
                    <a:srgbClr val="5D7B91"/>
                  </a:solidFill>
                </a:rPr>
                <a:t>. 1 </a:t>
              </a:r>
              <a:r>
                <a:rPr lang="it-IT" sz="1600" dirty="0"/>
                <a:t>in Italia,</a:t>
              </a:r>
            </a:p>
            <a:p>
              <a:r>
                <a:rPr lang="it-IT" sz="2000" b="1" dirty="0">
                  <a:solidFill>
                    <a:srgbClr val="5D7B91"/>
                  </a:solidFill>
                </a:rPr>
                <a:t>no. </a:t>
              </a:r>
              <a:r>
                <a:rPr lang="it-IT" sz="2000" b="1" dirty="0" smtClean="0">
                  <a:solidFill>
                    <a:srgbClr val="5D7B91"/>
                  </a:solidFill>
                </a:rPr>
                <a:t>7 </a:t>
              </a:r>
              <a:r>
                <a:rPr lang="it-IT" sz="1600" dirty="0"/>
                <a:t>in Europa, </a:t>
              </a:r>
              <a:r>
                <a:rPr lang="it-IT" sz="2000" b="1" dirty="0">
                  <a:solidFill>
                    <a:srgbClr val="5D7B91"/>
                  </a:solidFill>
                </a:rPr>
                <a:t>no. </a:t>
              </a:r>
              <a:r>
                <a:rPr lang="it-IT" sz="2000" b="1" dirty="0" smtClean="0">
                  <a:solidFill>
                    <a:srgbClr val="5D7B91"/>
                  </a:solidFill>
                </a:rPr>
                <a:t>18 </a:t>
              </a:r>
              <a:r>
                <a:rPr lang="it-IT" sz="1600" dirty="0"/>
                <a:t>al mondo</a:t>
              </a:r>
            </a:p>
            <a:p>
              <a:r>
                <a:rPr lang="it-IT" sz="1600" dirty="0"/>
                <a:t>nella categoria «</a:t>
              </a:r>
              <a:r>
                <a:rPr lang="it-IT" sz="1600" dirty="0" err="1"/>
                <a:t>Engineering</a:t>
              </a:r>
              <a:r>
                <a:rPr lang="it-IT" sz="1600" dirty="0"/>
                <a:t> &amp; Technology»</a:t>
              </a:r>
            </a:p>
            <a:p>
              <a:r>
                <a:rPr lang="it-IT" sz="1600" dirty="0"/>
                <a:t>QS World </a:t>
              </a:r>
              <a:r>
                <a:rPr lang="it-IT" sz="1600" dirty="0" err="1"/>
                <a:t>University</a:t>
              </a:r>
              <a:r>
                <a:rPr lang="it-IT" sz="1600" dirty="0"/>
                <a:t> Ranking </a:t>
              </a:r>
              <a:r>
                <a:rPr lang="it-IT" sz="1600" dirty="0" smtClean="0"/>
                <a:t>2023</a:t>
              </a:r>
              <a:endParaRPr lang="it-IT" sz="1600" dirty="0"/>
            </a:p>
          </p:txBody>
        </p:sp>
        <p:pic>
          <p:nvPicPr>
            <p:cNvPr id="19" name="Immagine 18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88852" y="2429544"/>
              <a:ext cx="2337414" cy="2204142"/>
            </a:xfrm>
            <a:prstGeom prst="rect">
              <a:avLst/>
            </a:prstGeom>
          </p:spPr>
        </p:pic>
        <p:sp>
          <p:nvSpPr>
            <p:cNvPr id="20" name="CasellaDiTesto 19"/>
            <p:cNvSpPr txBox="1"/>
            <p:nvPr/>
          </p:nvSpPr>
          <p:spPr>
            <a:xfrm>
              <a:off x="492737" y="3756523"/>
              <a:ext cx="14791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Oltre </a:t>
              </a:r>
              <a:r>
                <a:rPr lang="it-IT" sz="2000" b="1" dirty="0" smtClean="0">
                  <a:solidFill>
                    <a:srgbClr val="5D7B91"/>
                  </a:solidFill>
                </a:rPr>
                <a:t>48.000 </a:t>
              </a:r>
              <a:r>
                <a:rPr lang="it-IT" sz="1600" dirty="0"/>
                <a:t>studenti</a:t>
              </a:r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4226267" y="3746192"/>
              <a:ext cx="14791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2000" b="1" dirty="0">
                  <a:solidFill>
                    <a:srgbClr val="5D7B91"/>
                  </a:solidFill>
                </a:rPr>
                <a:t>12 </a:t>
              </a:r>
              <a:r>
                <a:rPr lang="it-IT" sz="1600" dirty="0"/>
                <a:t>Dipartimenti</a:t>
              </a:r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3057559" y="1584444"/>
              <a:ext cx="269224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2000" b="1" dirty="0">
                  <a:solidFill>
                    <a:srgbClr val="5D7B91"/>
                  </a:solidFill>
                </a:rPr>
                <a:t>4</a:t>
              </a:r>
              <a:r>
                <a:rPr lang="it-IT" sz="1600" dirty="0"/>
                <a:t> Scuole</a:t>
              </a:r>
            </a:p>
            <a:p>
              <a:pPr algn="r"/>
              <a:r>
                <a:rPr lang="it-IT" sz="1600" dirty="0"/>
                <a:t> </a:t>
              </a:r>
              <a:r>
                <a:rPr lang="it-IT" sz="1600" b="1" dirty="0">
                  <a:solidFill>
                    <a:srgbClr val="5D7B91"/>
                  </a:solidFill>
                </a:rPr>
                <a:t>Ingegneria </a:t>
              </a:r>
              <a:r>
                <a:rPr lang="it-IT" sz="1600" b="1" dirty="0" err="1">
                  <a:solidFill>
                    <a:srgbClr val="5D7B91"/>
                  </a:solidFill>
                </a:rPr>
                <a:t>Ind</a:t>
              </a:r>
              <a:r>
                <a:rPr lang="it-IT" sz="1600" b="1" dirty="0">
                  <a:solidFill>
                    <a:srgbClr val="5D7B91"/>
                  </a:solidFill>
                </a:rPr>
                <a:t>. </a:t>
              </a:r>
              <a:r>
                <a:rPr lang="it-IT" sz="1600" b="1" dirty="0" err="1">
                  <a:solidFill>
                    <a:srgbClr val="5D7B91"/>
                  </a:solidFill>
                </a:rPr>
                <a:t>Inf</a:t>
              </a:r>
              <a:r>
                <a:rPr lang="it-IT" sz="1600" b="1" dirty="0" smtClean="0">
                  <a:solidFill>
                    <a:srgbClr val="5D7B91"/>
                  </a:solidFill>
                </a:rPr>
                <a:t>.</a:t>
              </a:r>
              <a:endParaRPr lang="it-IT" sz="1600" b="1" dirty="0">
                <a:solidFill>
                  <a:srgbClr val="5D7B91"/>
                </a:solidFill>
              </a:endParaRPr>
            </a:p>
            <a:p>
              <a:pPr algn="r"/>
              <a:r>
                <a:rPr lang="it-IT" sz="1600" b="1" dirty="0">
                  <a:solidFill>
                    <a:srgbClr val="FF0000"/>
                  </a:solidFill>
                </a:rPr>
                <a:t>Ingegneria </a:t>
              </a:r>
              <a:r>
                <a:rPr lang="it-IT" sz="1600" b="1" dirty="0" err="1">
                  <a:solidFill>
                    <a:srgbClr val="FF0000"/>
                  </a:solidFill>
                </a:rPr>
                <a:t>Civ</a:t>
              </a:r>
              <a:r>
                <a:rPr lang="it-IT" sz="1600" b="1" dirty="0">
                  <a:solidFill>
                    <a:srgbClr val="FF0000"/>
                  </a:solidFill>
                </a:rPr>
                <a:t>. </a:t>
              </a:r>
              <a:r>
                <a:rPr lang="it-IT" sz="1600" b="1" dirty="0" err="1">
                  <a:solidFill>
                    <a:srgbClr val="FF0000"/>
                  </a:solidFill>
                </a:rPr>
                <a:t>Amb</a:t>
              </a:r>
              <a:r>
                <a:rPr lang="it-IT" sz="1600" b="1" dirty="0" smtClean="0">
                  <a:solidFill>
                    <a:srgbClr val="FF0000"/>
                  </a:solidFill>
                </a:rPr>
                <a:t>. </a:t>
              </a:r>
              <a:r>
                <a:rPr lang="it-IT" sz="1600" b="1" dirty="0" err="1" smtClean="0">
                  <a:solidFill>
                    <a:srgbClr val="FF0000"/>
                  </a:solidFill>
                </a:rPr>
                <a:t>Territ</a:t>
              </a:r>
              <a:r>
                <a:rPr lang="it-IT" sz="1600" b="1" dirty="0" smtClean="0">
                  <a:solidFill>
                    <a:srgbClr val="FF0000"/>
                  </a:solidFill>
                </a:rPr>
                <a:t>.</a:t>
              </a:r>
            </a:p>
            <a:p>
              <a:pPr algn="r"/>
              <a:r>
                <a:rPr lang="it-IT" sz="1600" b="1" dirty="0" smtClean="0">
                  <a:solidFill>
                    <a:srgbClr val="FF0000"/>
                  </a:solidFill>
                </a:rPr>
                <a:t> </a:t>
              </a:r>
              <a:r>
                <a:rPr lang="it-IT" sz="1600" b="1" dirty="0" smtClean="0">
                  <a:solidFill>
                    <a:srgbClr val="5D7B91"/>
                  </a:solidFill>
                </a:rPr>
                <a:t>Architettura </a:t>
              </a:r>
            </a:p>
            <a:p>
              <a:pPr algn="r"/>
              <a:r>
                <a:rPr lang="it-IT" sz="1600" b="1" dirty="0" smtClean="0">
                  <a:solidFill>
                    <a:srgbClr val="5D7B91"/>
                  </a:solidFill>
                </a:rPr>
                <a:t>Design</a:t>
              </a:r>
              <a:endParaRPr lang="it-IT" sz="2000" b="1" dirty="0">
                <a:solidFill>
                  <a:srgbClr val="5D7B9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083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sellaDiTesto 17"/>
          <p:cNvSpPr txBox="1"/>
          <p:nvPr/>
        </p:nvSpPr>
        <p:spPr>
          <a:xfrm>
            <a:off x="329846" y="418110"/>
            <a:ext cx="39202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I campus del Politecnico di Milano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="" xmlns:a16="http://schemas.microsoft.com/office/drawing/2014/main" id="{2B1214E1-59A5-2540-BAC4-02E979FFD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801" y="0"/>
            <a:ext cx="7061200" cy="68501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7E02EBA-22FD-7A4A-B94D-336FF3D3E515}"/>
              </a:ext>
            </a:extLst>
          </p:cNvPr>
          <p:cNvSpPr txBox="1"/>
          <p:nvPr/>
        </p:nvSpPr>
        <p:spPr>
          <a:xfrm>
            <a:off x="329839" y="1863639"/>
            <a:ext cx="228787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Milano Leonardo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Milano </a:t>
            </a:r>
            <a:r>
              <a:rPr lang="en-US" sz="2000" dirty="0" smtClean="0"/>
              <a:t>Bovisa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smtClean="0"/>
              <a:t>Como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Cremona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Lecco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Mantova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Piacenza</a:t>
            </a:r>
          </a:p>
        </p:txBody>
      </p:sp>
    </p:spTree>
    <p:extLst>
      <p:ext uri="{BB962C8B-B14F-4D97-AF65-F5344CB8AC3E}">
        <p14:creationId xmlns:p14="http://schemas.microsoft.com/office/powerpoint/2010/main" val="164964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Text Box 2"/>
          <p:cNvSpPr txBox="1">
            <a:spLocks noChangeArrowheads="1"/>
          </p:cNvSpPr>
          <p:nvPr/>
        </p:nvSpPr>
        <p:spPr bwMode="auto">
          <a:xfrm>
            <a:off x="3657603" y="1358146"/>
            <a:ext cx="8348132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it-IT" sz="2000" dirty="0" smtClean="0">
                <a:cs typeface="Arial" panose="020B0604020202020204" pitchFamily="34" charset="0"/>
              </a:rPr>
              <a:t>SA</a:t>
            </a:r>
          </a:p>
          <a:p>
            <a:pPr eaLnBrk="0" hangingPunct="0">
              <a:lnSpc>
                <a:spcPct val="110000"/>
              </a:lnSpc>
            </a:pPr>
            <a:r>
              <a:rPr lang="it-IT" sz="2000" dirty="0" err="1" smtClean="0">
                <a:cs typeface="Arial" panose="020B0604020202020204" pitchFamily="34" charset="0"/>
              </a:rPr>
              <a:t>CdA</a:t>
            </a:r>
            <a:endParaRPr lang="it-IT" sz="2000" dirty="0" smtClean="0">
              <a:cs typeface="Arial" panose="020B0604020202020204" pitchFamily="34" charset="0"/>
            </a:endParaRPr>
          </a:p>
          <a:p>
            <a:pPr eaLnBrk="0" hangingPunct="0">
              <a:lnSpc>
                <a:spcPct val="110000"/>
              </a:lnSpc>
            </a:pPr>
            <a:r>
              <a:rPr lang="it-IT" sz="2000" dirty="0" smtClean="0">
                <a:cs typeface="Arial" panose="020B0604020202020204" pitchFamily="34" charset="0"/>
              </a:rPr>
              <a:t>Scuole</a:t>
            </a:r>
          </a:p>
          <a:p>
            <a:pPr eaLnBrk="0" hangingPunct="0">
              <a:lnSpc>
                <a:spcPct val="110000"/>
              </a:lnSpc>
            </a:pPr>
            <a:r>
              <a:rPr lang="it-IT" sz="2000" dirty="0" smtClean="0">
                <a:cs typeface="Arial" panose="020B0604020202020204" pitchFamily="34" charset="0"/>
              </a:rPr>
              <a:t>Dipartimenti</a:t>
            </a:r>
          </a:p>
          <a:p>
            <a:pPr eaLnBrk="0" hangingPunct="0">
              <a:lnSpc>
                <a:spcPct val="110000"/>
              </a:lnSpc>
            </a:pPr>
            <a:r>
              <a:rPr lang="it-IT" sz="2000" dirty="0" smtClean="0">
                <a:cs typeface="Arial" panose="020B0604020202020204" pitchFamily="34" charset="0"/>
              </a:rPr>
              <a:t>CCS</a:t>
            </a:r>
            <a:endParaRPr lang="en-US" sz="2000" dirty="0">
              <a:cs typeface="Arial" panose="020B0604020202020204" pitchFamily="34" charset="0"/>
            </a:endParaRPr>
          </a:p>
        </p:txBody>
      </p:sp>
      <p:sp>
        <p:nvSpPr>
          <p:cNvPr id="24579" name="Rectangle 21"/>
          <p:cNvSpPr>
            <a:spLocks noGrp="1" noChangeAspec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Gli</a:t>
            </a:r>
            <a:r>
              <a:rPr lang="en-US" sz="2800" dirty="0" smtClean="0"/>
              <a:t> </a:t>
            </a:r>
            <a:r>
              <a:rPr lang="en-US" sz="2800" dirty="0" err="1" smtClean="0"/>
              <a:t>Organi</a:t>
            </a:r>
            <a:r>
              <a:rPr lang="en-US" sz="2800" dirty="0" smtClean="0"/>
              <a:t> di </a:t>
            </a:r>
            <a:r>
              <a:rPr lang="en-US" sz="2800" dirty="0" err="1" smtClean="0"/>
              <a:t>Governo</a:t>
            </a:r>
            <a:r>
              <a:rPr lang="en-US" sz="2800" dirty="0" smtClean="0"/>
              <a:t> </a:t>
            </a:r>
            <a:r>
              <a:rPr lang="en-US" sz="2800" dirty="0" err="1" smtClean="0"/>
              <a:t>dell’Ateneo</a:t>
            </a:r>
            <a:endParaRPr lang="it-IT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726"/>
          <a:stretch/>
        </p:blipFill>
        <p:spPr bwMode="auto">
          <a:xfrm>
            <a:off x="177799" y="1293599"/>
            <a:ext cx="5940000" cy="2854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93" b="21394"/>
          <a:stretch/>
        </p:blipFill>
        <p:spPr bwMode="auto">
          <a:xfrm>
            <a:off x="6245735" y="1516360"/>
            <a:ext cx="5940000" cy="262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B50CEE53-1C62-2D48-AEB9-35A3C7D511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0374"/>
          <a:stretch/>
        </p:blipFill>
        <p:spPr>
          <a:xfrm>
            <a:off x="2663344" y="4370633"/>
            <a:ext cx="6840000" cy="1643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39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Text Box 2"/>
          <p:cNvSpPr txBox="1">
            <a:spLocks noChangeArrowheads="1"/>
          </p:cNvSpPr>
          <p:nvPr/>
        </p:nvSpPr>
        <p:spPr bwMode="auto">
          <a:xfrm>
            <a:off x="601582" y="1610818"/>
            <a:ext cx="10587786" cy="420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chemeClr val="tx2"/>
                </a:solidFill>
                <a:hlinkClick r:id="rId3"/>
              </a:rPr>
              <a:t>Dipartimento di Architettura e Studi Urbani (</a:t>
            </a:r>
            <a:r>
              <a:rPr lang="it-IT" sz="2000" dirty="0" err="1" smtClean="0">
                <a:solidFill>
                  <a:schemeClr val="tx2"/>
                </a:solidFill>
                <a:hlinkClick r:id="rId3"/>
              </a:rPr>
              <a:t>DAStU</a:t>
            </a:r>
            <a:r>
              <a:rPr lang="it-IT" sz="2000" dirty="0" smtClean="0">
                <a:solidFill>
                  <a:schemeClr val="tx2"/>
                </a:solidFill>
                <a:hlinkClick r:id="rId3"/>
              </a:rPr>
              <a:t>)</a:t>
            </a:r>
            <a:endParaRPr lang="it-IT" sz="2000" dirty="0" smtClean="0">
              <a:solidFill>
                <a:schemeClr val="tx2"/>
              </a:solidFill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chemeClr val="tx2"/>
                </a:solidFill>
                <a:hlinkClick r:id="rId4"/>
              </a:rPr>
              <a:t>Dipartimento di Architettura, Ingegneria Delle Costruzioni e Ambiente Costruito (DABC)</a:t>
            </a:r>
            <a:endParaRPr lang="it-IT" sz="2000" dirty="0" smtClean="0">
              <a:solidFill>
                <a:schemeClr val="tx2"/>
              </a:solidFill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chemeClr val="tx2"/>
                </a:solidFill>
                <a:hlinkClick r:id="rId5"/>
              </a:rPr>
              <a:t>Dipartimento di Chimica, Materiali e Ingegneria Chimica "Giulio Natta" (DCMC)</a:t>
            </a:r>
            <a:endParaRPr lang="it-IT" sz="2000" dirty="0" smtClean="0">
              <a:solidFill>
                <a:schemeClr val="tx2"/>
              </a:solidFill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chemeClr val="tx2"/>
                </a:solidFill>
                <a:hlinkClick r:id="rId6"/>
              </a:rPr>
              <a:t>Dipartimento di Design (Design)</a:t>
            </a:r>
            <a:endParaRPr lang="it-IT" sz="2000" dirty="0" smtClean="0">
              <a:solidFill>
                <a:schemeClr val="tx2"/>
              </a:solidFill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chemeClr val="tx2"/>
                </a:solidFill>
                <a:hlinkClick r:id="rId7"/>
              </a:rPr>
              <a:t>Dipartimento di Elettronica, Informazione e Bioingegneria (DEIB)</a:t>
            </a:r>
            <a:endParaRPr lang="it-IT" sz="2000" dirty="0" smtClean="0">
              <a:solidFill>
                <a:schemeClr val="tx2"/>
              </a:solidFill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chemeClr val="tx2"/>
                </a:solidFill>
                <a:hlinkClick r:id="rId8"/>
              </a:rPr>
              <a:t>Dipartimento di Energia (DENG)</a:t>
            </a:r>
            <a:endParaRPr lang="it-IT" sz="2000" dirty="0" smtClean="0">
              <a:solidFill>
                <a:schemeClr val="tx2"/>
              </a:solidFill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chemeClr val="tx2"/>
                </a:solidFill>
                <a:hlinkClick r:id="rId9"/>
              </a:rPr>
              <a:t>Dipartimento di Fisica (DFIS)</a:t>
            </a:r>
            <a:endParaRPr lang="it-IT" sz="2000" dirty="0" smtClean="0">
              <a:solidFill>
                <a:schemeClr val="tx2"/>
              </a:solidFill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chemeClr val="tx2"/>
                </a:solidFill>
                <a:hlinkClick r:id="rId10"/>
              </a:rPr>
              <a:t>Dipartimento di Ingegneria Civile e Ambientale (DICA)</a:t>
            </a:r>
            <a:endParaRPr lang="it-IT" sz="2000" dirty="0" smtClean="0">
              <a:solidFill>
                <a:schemeClr val="tx2"/>
              </a:solidFill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chemeClr val="tx2"/>
                </a:solidFill>
                <a:hlinkClick r:id="rId11"/>
              </a:rPr>
              <a:t>Dipartimento di Ingegneria Gestionale (DIG)</a:t>
            </a:r>
            <a:endParaRPr lang="it-IT" sz="2000" dirty="0" smtClean="0">
              <a:solidFill>
                <a:schemeClr val="tx2"/>
              </a:solidFill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chemeClr val="tx2"/>
                </a:solidFill>
                <a:hlinkClick r:id="rId12"/>
              </a:rPr>
              <a:t>Dipartimento di Matematica (DMAT)</a:t>
            </a:r>
            <a:endParaRPr lang="it-IT" sz="2000" dirty="0" smtClean="0">
              <a:solidFill>
                <a:schemeClr val="tx2"/>
              </a:solidFill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chemeClr val="tx2"/>
                </a:solidFill>
                <a:hlinkClick r:id="rId13"/>
              </a:rPr>
              <a:t>Dipartimento di Meccanica (DMEC)</a:t>
            </a:r>
            <a:endParaRPr lang="it-IT" sz="2000" dirty="0" smtClean="0">
              <a:solidFill>
                <a:schemeClr val="tx2"/>
              </a:solidFill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chemeClr val="tx2"/>
                </a:solidFill>
                <a:hlinkClick r:id="rId14"/>
              </a:rPr>
              <a:t>Dipartimento di Scienze e Tecnologie Aerospaziali (DAER)</a:t>
            </a:r>
            <a:endParaRPr lang="it-IT" sz="2000" dirty="0">
              <a:solidFill>
                <a:schemeClr val="tx2"/>
              </a:solidFill>
            </a:endParaRPr>
          </a:p>
        </p:txBody>
      </p:sp>
      <p:sp>
        <p:nvSpPr>
          <p:cNvPr id="24579" name="Rectangle 21"/>
          <p:cNvSpPr>
            <a:spLocks noGrp="1" noChangeAspec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I </a:t>
            </a:r>
            <a:r>
              <a:rPr lang="en-US" sz="2800" dirty="0" err="1" smtClean="0"/>
              <a:t>Dipartimenti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399837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Text Box 2"/>
          <p:cNvSpPr txBox="1">
            <a:spLocks noChangeArrowheads="1"/>
          </p:cNvSpPr>
          <p:nvPr/>
        </p:nvSpPr>
        <p:spPr bwMode="auto">
          <a:xfrm>
            <a:off x="3657603" y="1358146"/>
            <a:ext cx="8348132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it-IT" sz="2000" dirty="0">
                <a:cs typeface="Arial" panose="020B0604020202020204" pitchFamily="34" charset="0"/>
              </a:rPr>
              <a:t>I corsi di </a:t>
            </a:r>
            <a:r>
              <a:rPr lang="it-IT" sz="2000" dirty="0" smtClean="0">
                <a:cs typeface="Arial" panose="020B0604020202020204" pitchFamily="34" charset="0"/>
              </a:rPr>
              <a:t>studio </a:t>
            </a:r>
            <a:r>
              <a:rPr lang="it-IT" sz="2000" dirty="0">
                <a:cs typeface="Arial" panose="020B0604020202020204" pitchFamily="34" charset="0"/>
              </a:rPr>
              <a:t>sono raggruppati in Scuole tematiche:</a:t>
            </a:r>
          </a:p>
          <a:p>
            <a:pPr marL="342900" indent="-342900" eaLnBrk="0" hangingPunct="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cs typeface="Arial" panose="020B0604020202020204" pitchFamily="34" charset="0"/>
              </a:rPr>
              <a:t>Architettura Urbanistica Ingegneria delle </a:t>
            </a:r>
            <a:r>
              <a:rPr lang="it-IT" sz="2000" dirty="0" smtClean="0">
                <a:cs typeface="Arial" panose="020B0604020202020204" pitchFamily="34" charset="0"/>
              </a:rPr>
              <a:t>Costruzioni (AUIC)</a:t>
            </a:r>
            <a:endParaRPr lang="it-IT" sz="2000" dirty="0">
              <a:cs typeface="Arial" panose="020B0604020202020204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sz="2000" dirty="0" smtClean="0">
                <a:cs typeface="Arial" panose="020B0604020202020204" pitchFamily="34" charset="0"/>
              </a:rPr>
              <a:t>Design</a:t>
            </a:r>
            <a:endParaRPr lang="it-IT" sz="2000" dirty="0">
              <a:cs typeface="Arial" panose="020B0604020202020204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sz="2000" b="1" dirty="0">
                <a:cs typeface="Arial" panose="020B0604020202020204" pitchFamily="34" charset="0"/>
              </a:rPr>
              <a:t>Ingegneria Civile Ambientale e </a:t>
            </a:r>
            <a:r>
              <a:rPr lang="it-IT" sz="2000" b="1" dirty="0" smtClean="0">
                <a:cs typeface="Arial" panose="020B0604020202020204" pitchFamily="34" charset="0"/>
              </a:rPr>
              <a:t>Territoriale (ICAT)</a:t>
            </a:r>
            <a:endParaRPr lang="it-IT" sz="2000" b="1" dirty="0">
              <a:cs typeface="Arial" panose="020B0604020202020204" pitchFamily="34" charset="0"/>
            </a:endParaRPr>
          </a:p>
          <a:p>
            <a:pPr marL="342900" indent="-342900" eaLnBrk="0" hangingPunct="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cs typeface="Arial" panose="020B0604020202020204" pitchFamily="34" charset="0"/>
              </a:rPr>
              <a:t>Ingegneria Industriale e </a:t>
            </a:r>
            <a:r>
              <a:rPr lang="it-IT" sz="2000" dirty="0" smtClean="0">
                <a:cs typeface="Arial" panose="020B0604020202020204" pitchFamily="34" charset="0"/>
              </a:rPr>
              <a:t>dell’Informazione (3I)</a:t>
            </a:r>
            <a:endParaRPr lang="en-US" sz="2000" dirty="0">
              <a:cs typeface="Arial" panose="020B0604020202020204" pitchFamily="34" charset="0"/>
            </a:endParaRPr>
          </a:p>
        </p:txBody>
      </p:sp>
      <p:sp>
        <p:nvSpPr>
          <p:cNvPr id="248846" name="Text Box 14"/>
          <p:cNvSpPr txBox="1">
            <a:spLocks noChangeArrowheads="1"/>
          </p:cNvSpPr>
          <p:nvPr/>
        </p:nvSpPr>
        <p:spPr bwMode="auto">
          <a:xfrm>
            <a:off x="3657606" y="3301749"/>
            <a:ext cx="8168487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it-IT" sz="2000" dirty="0">
                <a:cs typeface="Arial" panose="020B0604020202020204" pitchFamily="34" charset="0"/>
              </a:rPr>
              <a:t>Il </a:t>
            </a:r>
            <a:r>
              <a:rPr lang="it-IT" sz="2000" b="1" dirty="0">
                <a:cs typeface="Arial" panose="020B0604020202020204" pitchFamily="34" charset="0"/>
              </a:rPr>
              <a:t>Preside</a:t>
            </a:r>
            <a:r>
              <a:rPr lang="it-IT" sz="2000" dirty="0">
                <a:cs typeface="Arial" panose="020B0604020202020204" pitchFamily="34" charset="0"/>
              </a:rPr>
              <a:t> guida la Scuola e tramite organi specifici (Giunta e Consiglio) assicura il coordinamento delle attività formative dei Corsi di studio.</a:t>
            </a:r>
          </a:p>
          <a:p>
            <a:pPr eaLnBrk="0" hangingPunct="0">
              <a:lnSpc>
                <a:spcPct val="110000"/>
              </a:lnSpc>
            </a:pPr>
            <a:endParaRPr lang="it-IT" sz="2000" dirty="0">
              <a:cs typeface="Arial" panose="020B0604020202020204" pitchFamily="34" charset="0"/>
            </a:endParaRPr>
          </a:p>
          <a:p>
            <a:pPr eaLnBrk="0" hangingPunct="0">
              <a:lnSpc>
                <a:spcPct val="110000"/>
              </a:lnSpc>
            </a:pPr>
            <a:r>
              <a:rPr lang="it-IT" sz="2000" dirty="0">
                <a:cs typeface="Arial" panose="020B0604020202020204" pitchFamily="34" charset="0"/>
              </a:rPr>
              <a:t>La </a:t>
            </a:r>
            <a:r>
              <a:rPr lang="it-IT" sz="2000" b="1" dirty="0">
                <a:cs typeface="Arial" panose="020B0604020202020204" pitchFamily="34" charset="0"/>
              </a:rPr>
              <a:t>Commissione Paritetica Docenti – Studenti </a:t>
            </a:r>
            <a:r>
              <a:rPr lang="it-IT" sz="2000" dirty="0">
                <a:cs typeface="Arial" panose="020B0604020202020204" pitchFamily="34" charset="0"/>
              </a:rPr>
              <a:t>monitora l’andamento del </a:t>
            </a:r>
            <a:r>
              <a:rPr lang="it-IT" sz="2000" dirty="0" err="1">
                <a:cs typeface="Arial" panose="020B0604020202020204" pitchFamily="34" charset="0"/>
              </a:rPr>
              <a:t>CdS</a:t>
            </a:r>
            <a:r>
              <a:rPr lang="it-IT" sz="2000" dirty="0">
                <a:cs typeface="Arial" panose="020B0604020202020204" pitchFamily="34" charset="0"/>
              </a:rPr>
              <a:t> e formula proposte per il suo miglioramento</a:t>
            </a:r>
          </a:p>
          <a:p>
            <a:pPr eaLnBrk="0" hangingPunct="0">
              <a:lnSpc>
                <a:spcPct val="110000"/>
              </a:lnSpc>
            </a:pPr>
            <a:endParaRPr lang="it-IT" sz="2000" dirty="0">
              <a:cs typeface="Arial" panose="020B0604020202020204" pitchFamily="34" charset="0"/>
            </a:endParaRPr>
          </a:p>
          <a:p>
            <a:pPr eaLnBrk="0" hangingPunct="0">
              <a:lnSpc>
                <a:spcPct val="110000"/>
              </a:lnSpc>
            </a:pPr>
            <a:r>
              <a:rPr lang="it-IT" sz="2000" dirty="0">
                <a:cs typeface="Arial" panose="020B0604020202020204" pitchFamily="34" charset="0"/>
              </a:rPr>
              <a:t>Ogni Corso di Studio è presieduto da un </a:t>
            </a:r>
            <a:r>
              <a:rPr lang="it-IT" sz="2000" b="1" dirty="0">
                <a:cs typeface="Arial" panose="020B0604020202020204" pitchFamily="34" charset="0"/>
              </a:rPr>
              <a:t>Coordinatore</a:t>
            </a:r>
            <a:r>
              <a:rPr lang="it-IT" sz="2000" dirty="0">
                <a:cs typeface="Arial" panose="020B0604020202020204" pitchFamily="34" charset="0"/>
              </a:rPr>
              <a:t>, punto di riferimento per tutti gli studenti.</a:t>
            </a:r>
          </a:p>
          <a:p>
            <a:pPr eaLnBrk="0" hangingPunct="0">
              <a:lnSpc>
                <a:spcPct val="110000"/>
              </a:lnSpc>
            </a:pPr>
            <a:endParaRPr lang="it-IT" sz="2000" dirty="0">
              <a:cs typeface="Arial" panose="020B0604020202020204" pitchFamily="34" charset="0"/>
            </a:endParaRPr>
          </a:p>
          <a:p>
            <a:pPr eaLnBrk="0" hangingPunct="0">
              <a:lnSpc>
                <a:spcPct val="110000"/>
              </a:lnSpc>
            </a:pPr>
            <a:endParaRPr lang="en-US" sz="2000" dirty="0">
              <a:cs typeface="Arial" panose="020B0604020202020204" pitchFamily="34" charset="0"/>
            </a:endParaRPr>
          </a:p>
        </p:txBody>
      </p:sp>
      <p:sp>
        <p:nvSpPr>
          <p:cNvPr id="24579" name="Rectangle 21"/>
          <p:cNvSpPr>
            <a:spLocks noGrp="1" noChangeAspec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Le </a:t>
            </a:r>
            <a:r>
              <a:rPr lang="en-US" sz="2800" dirty="0" err="1"/>
              <a:t>Scuole</a:t>
            </a:r>
            <a:r>
              <a:rPr lang="en-US" sz="2800" dirty="0"/>
              <a:t> e </a:t>
            </a:r>
            <a:r>
              <a:rPr lang="en-US" sz="2800" dirty="0" err="1"/>
              <a:t>i</a:t>
            </a:r>
            <a:r>
              <a:rPr lang="en-US" sz="2800" dirty="0"/>
              <a:t> Corsi di Studio</a:t>
            </a:r>
            <a:endParaRPr lang="it-IT" sz="2800" dirty="0"/>
          </a:p>
        </p:txBody>
      </p:sp>
      <p:pic>
        <p:nvPicPr>
          <p:cNvPr id="3" name="Picture 2" descr="A statue in front of a building&#10;&#10;Description automatically generated">
            <a:extLst>
              <a:ext uri="{FF2B5EF4-FFF2-40B4-BE49-F238E27FC236}">
                <a16:creationId xmlns="" xmlns:a16="http://schemas.microsoft.com/office/drawing/2014/main" id="{8AC1FE97-6B84-4344-BB8A-D07092A5A8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" y="1358147"/>
            <a:ext cx="3048001" cy="467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7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 </a:t>
            </a:r>
            <a:r>
              <a:rPr lang="en-US" sz="2800" dirty="0" err="1" smtClean="0"/>
              <a:t>corsi</a:t>
            </a:r>
            <a:r>
              <a:rPr lang="en-US" sz="2800" dirty="0" smtClean="0"/>
              <a:t> di studio </a:t>
            </a:r>
            <a:r>
              <a:rPr lang="en-US" sz="2800" dirty="0" err="1" smtClean="0"/>
              <a:t>della</a:t>
            </a:r>
            <a:r>
              <a:rPr lang="en-US" sz="2800" dirty="0" smtClean="0"/>
              <a:t> </a:t>
            </a:r>
            <a:r>
              <a:rPr lang="en-US" sz="2800" dirty="0" err="1" smtClean="0"/>
              <a:t>Scuola</a:t>
            </a:r>
            <a:r>
              <a:rPr lang="en-US" sz="2800" dirty="0" smtClean="0"/>
              <a:t> ICAT</a:t>
            </a:r>
            <a:endParaRPr lang="en-US" sz="2800" dirty="0"/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949800"/>
              </p:ext>
            </p:extLst>
          </p:nvPr>
        </p:nvGraphicFramePr>
        <p:xfrm>
          <a:off x="515171" y="1461346"/>
          <a:ext cx="791631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3733"/>
                <a:gridCol w="1092530"/>
                <a:gridCol w="1710047"/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Corsi di Laurea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Lingua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Campus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Ing. per l’Ambiente</a:t>
                      </a:r>
                      <a:r>
                        <a:rPr lang="it-IT" baseline="0" dirty="0" smtClean="0"/>
                        <a:t> e il Territorio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MI-Leonardo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Ing.</a:t>
                      </a:r>
                      <a:r>
                        <a:rPr lang="it-IT" baseline="0" dirty="0" smtClean="0"/>
                        <a:t> Civile - </a:t>
                      </a:r>
                      <a:r>
                        <a:rPr lang="it-IT" baseline="0" dirty="0" err="1" smtClean="0"/>
                        <a:t>Civil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baseline="0" dirty="0" err="1" smtClean="0"/>
                        <a:t>Engineering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              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MI-Leonardo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Ing. Civile per la Mitigazione del Rischio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Lecco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3" name="Picture 6" descr="http://upload.wikimedia.org/wikipedia/commons/thumb/0/03/Flag_of_Italy.svg/2000px-Flag_of_Italy.svg.pn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390" y="1955976"/>
            <a:ext cx="250825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 descr="http://upload.wikimedia.org/wikipedia/commons/thumb/0/03/Flag_of_Italy.svg/2000px-Flag_of_Italy.svg.pn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390" y="2683612"/>
            <a:ext cx="250825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" name="Tabella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28140"/>
              </p:ext>
            </p:extLst>
          </p:nvPr>
        </p:nvGraphicFramePr>
        <p:xfrm>
          <a:off x="515170" y="3614668"/>
          <a:ext cx="7916311" cy="21234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078108"/>
                <a:gridCol w="1140031"/>
                <a:gridCol w="1698172"/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Corsi di</a:t>
                      </a:r>
                      <a:r>
                        <a:rPr lang="it-IT" baseline="0" dirty="0" smtClean="0"/>
                        <a:t> Laurea Magistrale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Lingua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Campus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Ing.</a:t>
                      </a:r>
                      <a:r>
                        <a:rPr lang="it-IT" baseline="0" dirty="0" smtClean="0"/>
                        <a:t> per l’Ambiente e il Territorio - </a:t>
                      </a:r>
                      <a:r>
                        <a:rPr lang="en-US" baseline="0" dirty="0" smtClean="0"/>
                        <a:t>Environmental and Land Planning Engineering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MI-Leonardo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Ing. Civile - </a:t>
                      </a:r>
                      <a:r>
                        <a:rPr lang="it-IT" dirty="0" err="1" smtClean="0"/>
                        <a:t>Civil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baseline="0" dirty="0" err="1" smtClean="0"/>
                        <a:t>Engineering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MI-Leonardo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Civil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Engineering</a:t>
                      </a:r>
                      <a:r>
                        <a:rPr lang="it-IT" dirty="0" smtClean="0"/>
                        <a:t> for </a:t>
                      </a:r>
                      <a:r>
                        <a:rPr lang="it-IT" dirty="0" err="1" smtClean="0"/>
                        <a:t>Risk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Mitigation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Lecco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err="1" smtClean="0"/>
                        <a:t>Geoinformatics</a:t>
                      </a:r>
                      <a:r>
                        <a:rPr lang="it-IT" baseline="0" dirty="0" smtClean="0"/>
                        <a:t> </a:t>
                      </a:r>
                      <a:r>
                        <a:rPr lang="it-IT" baseline="0" dirty="0" err="1" smtClean="0"/>
                        <a:t>Engineering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MI-Leonardo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6" name="Picture 6" descr="http://upload.wikimedia.org/wikipedia/commons/thumb/0/03/Flag_of_Italy.svg/2000px-Flag_of_Italy.svg.pn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852" y="4120056"/>
            <a:ext cx="250825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 descr="http://upload.wikimedia.org/wikipedia/commons/thumb/0/03/Flag_of_Italy.svg/2000px-Flag_of_Italy.svg.pn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852" y="4740548"/>
            <a:ext cx="250825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4" descr="http://upload.wikimedia.org/wikipedia/commons/thumb/a/ae/Flag_of_the_United_Kingdom.svg/2000px-Flag_of_the_United_Kingdom.svg.pn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287" y="5455776"/>
            <a:ext cx="287338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" descr="http://upload.wikimedia.org/wikipedia/commons/thumb/a/ae/Flag_of_the_United_Kingdom.svg/2000px-Flag_of_the_United_Kingdom.svg.pn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993" y="5145597"/>
            <a:ext cx="287338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http://upload.wikimedia.org/wikipedia/commons/thumb/a/ae/Flag_of_the_United_Kingdom.svg/2000px-Flag_of_the_United_Kingdom.svg.pn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090" y="4740548"/>
            <a:ext cx="287338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" descr="http://upload.wikimedia.org/wikipedia/commons/thumb/a/ae/Flag_of_the_United_Kingdom.svg/2000px-Flag_of_the_United_Kingdom.svg.pn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090" y="4128026"/>
            <a:ext cx="287338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5" t="10040" r="38161" b="47292"/>
          <a:stretch/>
        </p:blipFill>
        <p:spPr>
          <a:xfrm>
            <a:off x="8855703" y="1485861"/>
            <a:ext cx="2556000" cy="4377945"/>
          </a:xfrm>
          <a:prstGeom prst="rect">
            <a:avLst/>
          </a:prstGeom>
        </p:spPr>
      </p:pic>
      <p:sp>
        <p:nvSpPr>
          <p:cNvPr id="11" name="Ovale 10"/>
          <p:cNvSpPr/>
          <p:nvPr/>
        </p:nvSpPr>
        <p:spPr>
          <a:xfrm>
            <a:off x="10027349" y="5059417"/>
            <a:ext cx="504000" cy="504000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e 37"/>
          <p:cNvSpPr/>
          <p:nvPr/>
        </p:nvSpPr>
        <p:spPr>
          <a:xfrm>
            <a:off x="10748478" y="2948278"/>
            <a:ext cx="504000" cy="504000"/>
          </a:xfrm>
          <a:prstGeom prst="ellipse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Connettore 2 15"/>
          <p:cNvCxnSpPr>
            <a:stCxn id="38" idx="4"/>
            <a:endCxn id="11" idx="0"/>
          </p:cNvCxnSpPr>
          <p:nvPr/>
        </p:nvCxnSpPr>
        <p:spPr>
          <a:xfrm flipH="1">
            <a:off x="10279349" y="3452278"/>
            <a:ext cx="721129" cy="160713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 rot="17690457">
            <a:off x="10173366" y="3932601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45 km</a:t>
            </a:r>
            <a:endParaRPr lang="en-US" dirty="0"/>
          </a:p>
        </p:txBody>
      </p:sp>
      <p:pic>
        <p:nvPicPr>
          <p:cNvPr id="21" name="Picture 6" descr="http://upload.wikimedia.org/wikipedia/commons/thumb/0/03/Flag_of_Italy.svg/2000px-Flag_of_Italy.svg.pn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839" y="2301229"/>
            <a:ext cx="250825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http://upload.wikimedia.org/wikipedia/commons/thumb/a/ae/Flag_of_the_United_Kingdom.svg/2000px-Flag_of_the_United_Kingdom.svg.pn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090" y="2313519"/>
            <a:ext cx="287338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41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ruolo degli Studenti </a:t>
            </a:r>
            <a:r>
              <a:rPr lang="it-IT" dirty="0" smtClean="0"/>
              <a:t>nel governo dell’Ateneo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366659" y="1479469"/>
            <a:ext cx="645942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Gli studenti hanno il diritto di partecipare alla vita e al governo dell‘Ateneo e sono chiamati, attraverso i loro Rappresentanti, ad esprimere il loro parere negli organi di gestione dell’Ateneo.</a:t>
            </a:r>
          </a:p>
          <a:p>
            <a:r>
              <a:rPr lang="it-IT" sz="2000" dirty="0"/>
              <a:t>I </a:t>
            </a:r>
            <a:r>
              <a:rPr lang="it-IT" sz="2000" b="1" dirty="0"/>
              <a:t>Rappresentanti degli Studenti </a:t>
            </a:r>
            <a:r>
              <a:rPr lang="it-IT" sz="2000" dirty="0"/>
              <a:t>sono eletti direttamente da voi.</a:t>
            </a:r>
          </a:p>
          <a:p>
            <a:endParaRPr lang="it-IT" sz="2000" dirty="0"/>
          </a:p>
          <a:p>
            <a:r>
              <a:rPr lang="it-IT" sz="2000" dirty="0"/>
              <a:t>Le elezioni si svolgono ogni 2 anni e sono una opportunità concreta per far sentire la propria voce.</a:t>
            </a:r>
          </a:p>
          <a:p>
            <a:endParaRPr lang="it-IT" sz="2000" dirty="0"/>
          </a:p>
          <a:p>
            <a:r>
              <a:rPr lang="it-IT" sz="2000" dirty="0"/>
              <a:t>I </a:t>
            </a:r>
            <a:r>
              <a:rPr lang="it-IT" sz="2000" b="1" dirty="0"/>
              <a:t>Rappresentanti degli Studenti </a:t>
            </a:r>
            <a:r>
              <a:rPr lang="it-IT" sz="2000" dirty="0"/>
              <a:t>sono il mezzo più semplice ed efficace per far giungere nelle sedi opportune le proposte e le richieste degli Studenti, su temi basilari quali la didattica e i servizi per gli studenti</a:t>
            </a:r>
            <a:r>
              <a:rPr lang="it-IT" sz="2000" dirty="0" smtClean="0"/>
              <a:t>.</a:t>
            </a:r>
            <a:endParaRPr lang="it-IT" sz="2000" dirty="0"/>
          </a:p>
        </p:txBody>
      </p:sp>
      <p:pic>
        <p:nvPicPr>
          <p:cNvPr id="6" name="Picture 2" descr="student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009" y="1325582"/>
            <a:ext cx="288105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662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L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POLI</Template>
  <TotalTime>14634</TotalTime>
  <Words>2275</Words>
  <Application>Microsoft Office PowerPoint</Application>
  <PresentationFormat>Personalizzato</PresentationFormat>
  <Paragraphs>328</Paragraphs>
  <Slides>27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28" baseType="lpstr">
      <vt:lpstr>POLI</vt:lpstr>
      <vt:lpstr>Titolo presentazione sottotitolo</vt:lpstr>
      <vt:lpstr>L’universo Politecnico</vt:lpstr>
      <vt:lpstr>Il Politecnico di Milano</vt:lpstr>
      <vt:lpstr>Presentazione standard di PowerPoint</vt:lpstr>
      <vt:lpstr>Gli Organi di Governo dell’Ateneo</vt:lpstr>
      <vt:lpstr>I Dipartimenti</vt:lpstr>
      <vt:lpstr>Le Scuole e i Corsi di Studio</vt:lpstr>
      <vt:lpstr>I corsi di studio della Scuola ICAT</vt:lpstr>
      <vt:lpstr>Il ruolo degli Studenti nel governo dell’Ateneo</vt:lpstr>
      <vt:lpstr>Il ruolo dei Rappresentanti degli Studenti</vt:lpstr>
      <vt:lpstr>Il Difensore degli studenti</vt:lpstr>
      <vt:lpstr>Il percorso di studi</vt:lpstr>
      <vt:lpstr>OFA – Effetti dell’attribuzione di obblighi formativi aggiuntivi</vt:lpstr>
      <vt:lpstr>Crediti Formativi Universitari (CFU)</vt:lpstr>
      <vt:lpstr>Impegno di studio</vt:lpstr>
      <vt:lpstr>Piano di Studi e CFU inseribili in ogni anno di corso</vt:lpstr>
      <vt:lpstr>Assistenza agli studenti durante il percorso di studi</vt:lpstr>
      <vt:lpstr>Organizzazione della Didattica</vt:lpstr>
      <vt:lpstr>CONDIZIONI PER L’AMMISSIONE ALLA LAUREA MAGISTRALE Scuola di Ingegneria Civile Ambientale e Territoriale</vt:lpstr>
      <vt:lpstr>Servizi e opportunità</vt:lpstr>
      <vt:lpstr>Servizi di supporto agli studenti: a chi rivolgersi per …</vt:lpstr>
      <vt:lpstr>Normativa di riferimento</vt:lpstr>
      <vt:lpstr>Comunicazione e strumenti</vt:lpstr>
      <vt:lpstr>Comunicazione e strumenti</vt:lpstr>
      <vt:lpstr>WeBeep</vt:lpstr>
      <vt:lpstr>I servizi e le opportunità</vt:lpstr>
      <vt:lpstr>…e infine</vt:lpstr>
    </vt:vector>
  </TitlesOfParts>
  <Company>Area Servizi 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Alessandro Colleoni</dc:creator>
  <cp:lastModifiedBy>Taliercio</cp:lastModifiedBy>
  <cp:revision>554</cp:revision>
  <cp:lastPrinted>2022-09-13T11:24:19Z</cp:lastPrinted>
  <dcterms:created xsi:type="dcterms:W3CDTF">2015-05-26T12:27:57Z</dcterms:created>
  <dcterms:modified xsi:type="dcterms:W3CDTF">2023-09-21T08:41:21Z</dcterms:modified>
</cp:coreProperties>
</file>