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442" r:id="rId2"/>
    <p:sldId id="351" r:id="rId3"/>
    <p:sldId id="443" r:id="rId4"/>
    <p:sldId id="404" r:id="rId5"/>
    <p:sldId id="410" r:id="rId6"/>
    <p:sldId id="447" r:id="rId7"/>
    <p:sldId id="405" r:id="rId8"/>
    <p:sldId id="445" r:id="rId9"/>
    <p:sldId id="446" r:id="rId10"/>
    <p:sldId id="415" r:id="rId11"/>
    <p:sldId id="407" r:id="rId12"/>
    <p:sldId id="416" r:id="rId13"/>
    <p:sldId id="421" r:id="rId14"/>
    <p:sldId id="422" r:id="rId15"/>
    <p:sldId id="417" r:id="rId16"/>
    <p:sldId id="424" r:id="rId17"/>
    <p:sldId id="448" r:id="rId18"/>
    <p:sldId id="419" r:id="rId19"/>
    <p:sldId id="449" r:id="rId20"/>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FA5"/>
    <a:srgbClr val="CCD6DE"/>
    <a:srgbClr val="99AEBD"/>
    <a:srgbClr val="6699FF"/>
    <a:srgbClr val="FFFFFF"/>
    <a:srgbClr val="859EB1"/>
    <a:srgbClr val="C2CED8"/>
    <a:srgbClr val="405564"/>
    <a:srgbClr val="546E82"/>
    <a:srgbClr val="5D7B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83" autoAdjust="0"/>
    <p:restoredTop sz="86425" autoAdjust="0"/>
  </p:normalViewPr>
  <p:slideViewPr>
    <p:cSldViewPr snapToGrid="0" snapToObjects="1">
      <p:cViewPr>
        <p:scale>
          <a:sx n="69" d="100"/>
          <a:sy n="69" d="100"/>
        </p:scale>
        <p:origin x="-108" y="-72"/>
      </p:cViewPr>
      <p:guideLst>
        <p:guide orient="horz" pos="2160"/>
        <p:guide pos="3840"/>
      </p:guideLst>
    </p:cSldViewPr>
  </p:slideViewPr>
  <p:outlineViewPr>
    <p:cViewPr>
      <p:scale>
        <a:sx n="33" d="100"/>
        <a:sy n="33" d="100"/>
      </p:scale>
      <p:origin x="0" y="-19152"/>
    </p:cViewPr>
  </p:outlineViewPr>
  <p:notesTextViewPr>
    <p:cViewPr>
      <p:scale>
        <a:sx n="100" d="100"/>
        <a:sy n="100" d="100"/>
      </p:scale>
      <p:origin x="0" y="0"/>
    </p:cViewPr>
  </p:notesTextViewPr>
  <p:sorterViewPr>
    <p:cViewPr>
      <p:scale>
        <a:sx n="180" d="100"/>
        <a:sy n="180" d="100"/>
      </p:scale>
      <p:origin x="0" y="-211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69C40-B232-48AE-8F59-A97A4E8CA964}" type="datetimeFigureOut">
              <a:rPr lang="it-IT" smtClean="0"/>
              <a:t>21/09/2023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83E48-A699-4AD1-99DC-44645B8DB650}" type="slidenum">
              <a:rPr lang="it-IT" smtClean="0"/>
              <a:t>‹N›</a:t>
            </a:fld>
            <a:endParaRPr lang="it-IT"/>
          </a:p>
        </p:txBody>
      </p:sp>
    </p:spTree>
    <p:extLst>
      <p:ext uri="{BB962C8B-B14F-4D97-AF65-F5344CB8AC3E}">
        <p14:creationId xmlns:p14="http://schemas.microsoft.com/office/powerpoint/2010/main" val="200346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3E48-A699-4AD1-99DC-44645B8DB650}" type="slidenum">
              <a:rPr lang="it-IT" smtClean="0"/>
              <a:t>1</a:t>
            </a:fld>
            <a:endParaRPr lang="it-IT"/>
          </a:p>
        </p:txBody>
      </p:sp>
    </p:spTree>
    <p:extLst>
      <p:ext uri="{BB962C8B-B14F-4D97-AF65-F5344CB8AC3E}">
        <p14:creationId xmlns:p14="http://schemas.microsoft.com/office/powerpoint/2010/main" val="3800584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030FC7F-0D92-4B84-A51C-0E2669A032AA}" type="slidenum">
              <a:rPr lang="en-GB" smtClean="0">
                <a:cs typeface="Arial" charset="0"/>
              </a:rPr>
              <a:pPr/>
              <a:t>16</a:t>
            </a:fld>
            <a:endParaRPr lang="en-GB">
              <a:cs typeface="Arial" charset="0"/>
            </a:endParaRPr>
          </a:p>
        </p:txBody>
      </p:sp>
      <p:sp>
        <p:nvSpPr>
          <p:cNvPr id="43010" name="Rectangle 2"/>
          <p:cNvSpPr>
            <a:spLocks noGrp="1" noRot="1" noChangeAspect="1" noChangeArrowheads="1" noTextEdit="1"/>
          </p:cNvSpPr>
          <p:nvPr>
            <p:ph type="sldImg"/>
          </p:nvPr>
        </p:nvSpPr>
        <p:spPr>
          <a:xfrm>
            <a:off x="422275" y="1241425"/>
            <a:ext cx="5953125" cy="3349625"/>
          </a:xfrm>
          <a:ln/>
        </p:spPr>
      </p:sp>
      <p:sp>
        <p:nvSpPr>
          <p:cNvPr id="43011"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04547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030FC7F-0D92-4B84-A51C-0E2669A032AA}" type="slidenum">
              <a:rPr lang="en-GB" smtClean="0">
                <a:cs typeface="Arial" charset="0"/>
              </a:rPr>
              <a:pPr/>
              <a:t>18</a:t>
            </a:fld>
            <a:endParaRPr lang="en-GB">
              <a:cs typeface="Arial" charset="0"/>
            </a:endParaRPr>
          </a:p>
        </p:txBody>
      </p:sp>
      <p:sp>
        <p:nvSpPr>
          <p:cNvPr id="43010" name="Rectangle 2"/>
          <p:cNvSpPr>
            <a:spLocks noGrp="1" noRot="1" noChangeAspect="1" noChangeArrowheads="1" noTextEdit="1"/>
          </p:cNvSpPr>
          <p:nvPr>
            <p:ph type="sldImg"/>
          </p:nvPr>
        </p:nvSpPr>
        <p:spPr>
          <a:xfrm>
            <a:off x="422275" y="1241425"/>
            <a:ext cx="5953125" cy="3349625"/>
          </a:xfrm>
          <a:ln/>
        </p:spPr>
      </p:sp>
      <p:sp>
        <p:nvSpPr>
          <p:cNvPr id="43011"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350008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83E48-A699-4AD1-99DC-44645B8DB650}" type="slidenum">
              <a:rPr lang="it-IT" smtClean="0"/>
              <a:t>2</a:t>
            </a:fld>
            <a:endParaRPr lang="it-IT"/>
          </a:p>
        </p:txBody>
      </p:sp>
    </p:spTree>
    <p:extLst>
      <p:ext uri="{BB962C8B-B14F-4D97-AF65-F5344CB8AC3E}">
        <p14:creationId xmlns:p14="http://schemas.microsoft.com/office/powerpoint/2010/main" val="32563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F05435F-F2A9-4F1A-B19B-F7CA5564C766}" type="slidenum">
              <a:rPr lang="en-GB" smtClean="0">
                <a:cs typeface="Arial" charset="0"/>
              </a:rPr>
              <a:pPr/>
              <a:t>3</a:t>
            </a:fld>
            <a:endParaRPr lang="en-GB">
              <a:cs typeface="Arial" charset="0"/>
            </a:endParaRPr>
          </a:p>
        </p:txBody>
      </p:sp>
      <p:sp>
        <p:nvSpPr>
          <p:cNvPr id="21506" name="Rectangle 2"/>
          <p:cNvSpPr>
            <a:spLocks noGrp="1" noRot="1" noChangeAspect="1" noChangeArrowheads="1" noTextEdit="1"/>
          </p:cNvSpPr>
          <p:nvPr>
            <p:ph type="sldImg"/>
          </p:nvPr>
        </p:nvSpPr>
        <p:spPr>
          <a:xfrm>
            <a:off x="685800" y="1143000"/>
            <a:ext cx="5486400" cy="3086100"/>
          </a:xfrm>
          <a:ln/>
        </p:spPr>
      </p:sp>
      <p:sp>
        <p:nvSpPr>
          <p:cNvPr id="21507" name="Rectangle 3"/>
          <p:cNvSpPr>
            <a:spLocks noGrp="1" noChangeArrowheads="1"/>
          </p:cNvSpPr>
          <p:nvPr>
            <p:ph type="body" idx="1"/>
          </p:nvPr>
        </p:nvSpPr>
        <p:spPr>
          <a:noFill/>
          <a:ln/>
        </p:spPr>
        <p:txBody>
          <a:bodyPr/>
          <a:lstStyle/>
          <a:p>
            <a:pPr eaLnBrk="1" hangingPunct="1"/>
            <a:r>
              <a:rPr lang="it-IT"/>
              <a:t>Anche se non fanno parte del “personale strutturato” gli studenti e i dottorandi di ricerca sono una risorsa preziosa per il Politecnico</a:t>
            </a:r>
          </a:p>
          <a:p>
            <a:pPr eaLnBrk="1" hangingPunct="1"/>
            <a:r>
              <a:rPr lang="it-IT"/>
              <a:t>(forse perché pagano le tasse…)</a:t>
            </a:r>
          </a:p>
          <a:p>
            <a:pPr eaLnBrk="1" hangingPunct="1"/>
            <a:endParaRPr lang="it-IT"/>
          </a:p>
          <a:p>
            <a:pPr eaLnBrk="1" hangingPunct="1"/>
            <a:r>
              <a:rPr lang="it-IT"/>
              <a:t>Un’entità così grande e composita ha bisogno di essere fortemente  organizzata</a:t>
            </a:r>
          </a:p>
          <a:p>
            <a:pPr eaLnBrk="1" hangingPunct="1"/>
            <a:endParaRPr lang="it-IT"/>
          </a:p>
          <a:p>
            <a:pPr eaLnBrk="1" hangingPunct="1"/>
            <a:r>
              <a:rPr lang="it-IT"/>
              <a:t>Anche se non  ne farete parte in forma permanente è opportuno  che ne abbiate un’idea generale</a:t>
            </a:r>
          </a:p>
        </p:txBody>
      </p:sp>
    </p:spTree>
    <p:extLst>
      <p:ext uri="{BB962C8B-B14F-4D97-AF65-F5344CB8AC3E}">
        <p14:creationId xmlns:p14="http://schemas.microsoft.com/office/powerpoint/2010/main" val="267459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C34A603-9926-44C2-81E5-39038D9DAC27}" type="slidenum">
              <a:rPr lang="en-GB" smtClean="0">
                <a:cs typeface="Arial" charset="0"/>
              </a:rPr>
              <a:pPr/>
              <a:t>6</a:t>
            </a:fld>
            <a:endParaRPr lang="en-GB">
              <a:cs typeface="Arial" charset="0"/>
            </a:endParaRPr>
          </a:p>
        </p:txBody>
      </p:sp>
      <p:sp>
        <p:nvSpPr>
          <p:cNvPr id="25602" name="Rectangle 2"/>
          <p:cNvSpPr>
            <a:spLocks noGrp="1" noRot="1" noChangeAspect="1" noChangeArrowheads="1" noTextEdit="1"/>
          </p:cNvSpPr>
          <p:nvPr>
            <p:ph type="sldImg"/>
          </p:nvPr>
        </p:nvSpPr>
        <p:spPr>
          <a:xfrm>
            <a:off x="685800" y="1143000"/>
            <a:ext cx="5486400" cy="3086100"/>
          </a:xfrm>
          <a:ln/>
        </p:spPr>
      </p:sp>
      <p:sp>
        <p:nvSpPr>
          <p:cNvPr id="25603" name="Rectangle 3"/>
          <p:cNvSpPr>
            <a:spLocks noGrp="1" noChangeArrowheads="1"/>
          </p:cNvSpPr>
          <p:nvPr>
            <p:ph type="body" idx="1"/>
          </p:nvPr>
        </p:nvSpPr>
        <p:spPr>
          <a:noFill/>
          <a:ln/>
        </p:spPr>
        <p:txBody>
          <a:bodyPr/>
          <a:lstStyle/>
          <a:p>
            <a:pPr>
              <a:lnSpc>
                <a:spcPct val="110000"/>
              </a:lnSpc>
              <a:spcBef>
                <a:spcPct val="0"/>
              </a:spcBef>
            </a:pPr>
            <a:r>
              <a:rPr lang="en-US" sz="1000" b="1" dirty="0" err="1">
                <a:solidFill>
                  <a:srgbClr val="4BA5FF"/>
                </a:solidFill>
              </a:rPr>
              <a:t>Dipartimento</a:t>
            </a:r>
            <a:r>
              <a:rPr lang="en-US" sz="1000" b="1" dirty="0"/>
              <a:t>: </a:t>
            </a:r>
            <a:r>
              <a:rPr lang="en-US" sz="1000" dirty="0" err="1">
                <a:solidFill>
                  <a:srgbClr val="003366"/>
                </a:solidFill>
              </a:rPr>
              <a:t>Struttura</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riunisce</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professori</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ricercatori</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tecnici</a:t>
            </a:r>
            <a:r>
              <a:rPr lang="en-US" sz="1000" dirty="0">
                <a:solidFill>
                  <a:srgbClr val="003366"/>
                </a:solidFill>
              </a:rPr>
              <a:t> e </a:t>
            </a:r>
            <a:r>
              <a:rPr lang="en-US" sz="1000" dirty="0" err="1">
                <a:solidFill>
                  <a:srgbClr val="003366"/>
                </a:solidFill>
              </a:rPr>
              <a:t>gli</a:t>
            </a:r>
            <a:r>
              <a:rPr lang="en-US" sz="1000" dirty="0">
                <a:solidFill>
                  <a:srgbClr val="003366"/>
                </a:solidFill>
              </a:rPr>
              <a:t> </a:t>
            </a:r>
            <a:r>
              <a:rPr lang="en-US" sz="1000" dirty="0" err="1">
                <a:solidFill>
                  <a:srgbClr val="003366"/>
                </a:solidFill>
              </a:rPr>
              <a:t>amministrativi</a:t>
            </a:r>
            <a:r>
              <a:rPr lang="en-US" sz="1000" dirty="0">
                <a:solidFill>
                  <a:srgbClr val="003366"/>
                </a:solidFill>
              </a:rPr>
              <a:t> per lo </a:t>
            </a:r>
            <a:r>
              <a:rPr lang="en-US" sz="1000" dirty="0" err="1">
                <a:solidFill>
                  <a:srgbClr val="003366"/>
                </a:solidFill>
              </a:rPr>
              <a:t>svolgimento</a:t>
            </a:r>
            <a:r>
              <a:rPr lang="en-US" sz="1000" dirty="0">
                <a:solidFill>
                  <a:srgbClr val="003366"/>
                </a:solidFill>
              </a:rPr>
              <a:t> </a:t>
            </a:r>
            <a:r>
              <a:rPr lang="en-US" sz="1000" dirty="0" err="1">
                <a:solidFill>
                  <a:srgbClr val="003366"/>
                </a:solidFill>
              </a:rPr>
              <a:t>dell’attività</a:t>
            </a:r>
            <a:r>
              <a:rPr lang="en-US" sz="1000" dirty="0">
                <a:solidFill>
                  <a:srgbClr val="003366"/>
                </a:solidFill>
              </a:rPr>
              <a:t> di </a:t>
            </a:r>
            <a:r>
              <a:rPr lang="en-US" sz="1000" dirty="0" err="1">
                <a:solidFill>
                  <a:srgbClr val="003366"/>
                </a:solidFill>
              </a:rPr>
              <a:t>ricerca</a:t>
            </a:r>
            <a:r>
              <a:rPr lang="en-US" sz="1000" dirty="0">
                <a:solidFill>
                  <a:srgbClr val="003366"/>
                </a:solidFill>
              </a:rPr>
              <a:t>. E’ </a:t>
            </a:r>
            <a:r>
              <a:rPr lang="en-US" sz="1000" dirty="0" err="1">
                <a:solidFill>
                  <a:srgbClr val="003366"/>
                </a:solidFill>
              </a:rPr>
              <a:t>rappresentato</a:t>
            </a:r>
            <a:r>
              <a:rPr lang="en-US" sz="1000" dirty="0">
                <a:solidFill>
                  <a:srgbClr val="003366"/>
                </a:solidFill>
              </a:rPr>
              <a:t> da un </a:t>
            </a:r>
            <a:r>
              <a:rPr lang="en-US" sz="1000" dirty="0" err="1">
                <a:solidFill>
                  <a:srgbClr val="003366"/>
                </a:solidFill>
              </a:rPr>
              <a:t>Direttore</a:t>
            </a:r>
            <a:r>
              <a:rPr lang="en-US" sz="1000" dirty="0">
                <a:solidFill>
                  <a:srgbClr val="003366"/>
                </a:solidFill>
              </a:rPr>
              <a:t> </a:t>
            </a:r>
            <a:r>
              <a:rPr lang="en-US" sz="1000" dirty="0" err="1">
                <a:solidFill>
                  <a:srgbClr val="003366"/>
                </a:solidFill>
              </a:rPr>
              <a:t>eletto</a:t>
            </a:r>
            <a:r>
              <a:rPr lang="en-US" sz="1000" dirty="0">
                <a:solidFill>
                  <a:srgbClr val="003366"/>
                </a:solidFill>
              </a:rPr>
              <a:t>.</a:t>
            </a:r>
          </a:p>
          <a:p>
            <a:r>
              <a:rPr lang="en-US" sz="1000" b="1" dirty="0">
                <a:solidFill>
                  <a:srgbClr val="4BA5FF"/>
                </a:solidFill>
              </a:rPr>
              <a:t>Scuola</a:t>
            </a:r>
            <a:r>
              <a:rPr lang="en-US" sz="1000" b="1" dirty="0"/>
              <a:t>: </a:t>
            </a:r>
            <a:r>
              <a:rPr lang="en-US" sz="1000" dirty="0" err="1">
                <a:solidFill>
                  <a:srgbClr val="003366"/>
                </a:solidFill>
              </a:rPr>
              <a:t>Struttura</a:t>
            </a:r>
            <a:r>
              <a:rPr lang="en-US" sz="1000" dirty="0">
                <a:solidFill>
                  <a:srgbClr val="003366"/>
                </a:solidFill>
              </a:rPr>
              <a:t> </a:t>
            </a:r>
            <a:r>
              <a:rPr lang="en-US" sz="1000" b="1" dirty="0">
                <a:solidFill>
                  <a:srgbClr val="003366"/>
                </a:solidFill>
              </a:rPr>
              <a:t>didattica</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riunisce</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professori</a:t>
            </a:r>
            <a:r>
              <a:rPr lang="en-US" sz="1000" dirty="0">
                <a:solidFill>
                  <a:srgbClr val="003366"/>
                </a:solidFill>
              </a:rPr>
              <a:t> e </a:t>
            </a:r>
            <a:r>
              <a:rPr lang="en-US" sz="1000" dirty="0" err="1">
                <a:solidFill>
                  <a:srgbClr val="003366"/>
                </a:solidFill>
              </a:rPr>
              <a:t>i</a:t>
            </a:r>
            <a:r>
              <a:rPr lang="en-US" sz="1000" dirty="0">
                <a:solidFill>
                  <a:srgbClr val="003366"/>
                </a:solidFill>
              </a:rPr>
              <a:t> </a:t>
            </a:r>
            <a:r>
              <a:rPr lang="en-US" sz="1000" dirty="0" err="1">
                <a:solidFill>
                  <a:srgbClr val="003366"/>
                </a:solidFill>
              </a:rPr>
              <a:t>ricercatori</a:t>
            </a:r>
            <a:r>
              <a:rPr lang="en-US" sz="1000" dirty="0">
                <a:solidFill>
                  <a:srgbClr val="003366"/>
                </a:solidFill>
              </a:rPr>
              <a:t> per lo </a:t>
            </a:r>
            <a:r>
              <a:rPr lang="en-US" sz="1000" dirty="0" err="1">
                <a:solidFill>
                  <a:srgbClr val="003366"/>
                </a:solidFill>
              </a:rPr>
              <a:t>svolgimento</a:t>
            </a:r>
            <a:r>
              <a:rPr lang="en-US" sz="1000" dirty="0">
                <a:solidFill>
                  <a:srgbClr val="003366"/>
                </a:solidFill>
              </a:rPr>
              <a:t> </a:t>
            </a:r>
            <a:r>
              <a:rPr lang="en-US" sz="1000" dirty="0" err="1">
                <a:solidFill>
                  <a:srgbClr val="003366"/>
                </a:solidFill>
              </a:rPr>
              <a:t>dell’attività</a:t>
            </a:r>
            <a:r>
              <a:rPr lang="en-US" sz="1000" dirty="0">
                <a:solidFill>
                  <a:srgbClr val="003366"/>
                </a:solidFill>
              </a:rPr>
              <a:t> di </a:t>
            </a:r>
            <a:r>
              <a:rPr lang="en-US" sz="1000" dirty="0" err="1">
                <a:solidFill>
                  <a:srgbClr val="003366"/>
                </a:solidFill>
              </a:rPr>
              <a:t>insegnamento</a:t>
            </a:r>
            <a:r>
              <a:rPr lang="en-US" sz="1000" dirty="0"/>
              <a:t>.</a:t>
            </a:r>
            <a:endParaRPr lang="en-US" sz="1000" b="1" dirty="0">
              <a:solidFill>
                <a:srgbClr val="CC0000"/>
              </a:solidFill>
            </a:endParaRPr>
          </a:p>
          <a:p>
            <a:r>
              <a:rPr lang="en-US" sz="1000" b="1" dirty="0" err="1">
                <a:solidFill>
                  <a:srgbClr val="4BA5FF"/>
                </a:solidFill>
              </a:rPr>
              <a:t>Consiglio</a:t>
            </a:r>
            <a:r>
              <a:rPr lang="en-US" sz="1000" b="1" dirty="0">
                <a:solidFill>
                  <a:srgbClr val="4BA5FF"/>
                </a:solidFill>
              </a:rPr>
              <a:t> di </a:t>
            </a:r>
            <a:r>
              <a:rPr lang="en-US" sz="1000" b="1" dirty="0" err="1">
                <a:solidFill>
                  <a:srgbClr val="4BA5FF"/>
                </a:solidFill>
              </a:rPr>
              <a:t>Facoltà</a:t>
            </a:r>
            <a:r>
              <a:rPr lang="en-US" sz="1000" b="1" dirty="0"/>
              <a:t>: </a:t>
            </a:r>
            <a:r>
              <a:rPr lang="en-US" sz="1000" dirty="0" err="1">
                <a:solidFill>
                  <a:srgbClr val="003366"/>
                </a:solidFill>
              </a:rPr>
              <a:t>Programma</a:t>
            </a:r>
            <a:r>
              <a:rPr lang="en-US" sz="1000" dirty="0">
                <a:solidFill>
                  <a:srgbClr val="003366"/>
                </a:solidFill>
              </a:rPr>
              <a:t> e </a:t>
            </a:r>
            <a:r>
              <a:rPr lang="en-US" sz="1000" dirty="0" err="1">
                <a:solidFill>
                  <a:srgbClr val="003366"/>
                </a:solidFill>
              </a:rPr>
              <a:t>gestisce</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a:t>
            </a:r>
            <a:r>
              <a:rPr lang="en-US" sz="1000" dirty="0" err="1">
                <a:solidFill>
                  <a:srgbClr val="003366"/>
                </a:solidFill>
              </a:rPr>
              <a:t>della</a:t>
            </a:r>
            <a:r>
              <a:rPr lang="en-US" sz="1000" dirty="0">
                <a:solidFill>
                  <a:srgbClr val="003366"/>
                </a:solidFill>
              </a:rPr>
              <a:t> </a:t>
            </a:r>
            <a:r>
              <a:rPr lang="en-US" sz="1000" dirty="0" err="1">
                <a:solidFill>
                  <a:srgbClr val="003366"/>
                </a:solidFill>
              </a:rPr>
              <a:t>Facoltà</a:t>
            </a:r>
            <a:r>
              <a:rPr lang="en-US" sz="1000" dirty="0">
                <a:solidFill>
                  <a:srgbClr val="003366"/>
                </a:solidFill>
              </a:rPr>
              <a:t>.</a:t>
            </a:r>
          </a:p>
          <a:p>
            <a:r>
              <a:rPr lang="en-US" sz="1000" b="1" dirty="0">
                <a:solidFill>
                  <a:srgbClr val="4BA5FF"/>
                </a:solidFill>
              </a:rPr>
              <a:t>Preside</a:t>
            </a:r>
            <a:r>
              <a:rPr lang="en-US" sz="1000" b="1" dirty="0"/>
              <a:t>: </a:t>
            </a:r>
            <a:r>
              <a:rPr lang="en-US" sz="1000" dirty="0" err="1">
                <a:solidFill>
                  <a:srgbClr val="003366"/>
                </a:solidFill>
              </a:rPr>
              <a:t>Rappresenta</a:t>
            </a:r>
            <a:r>
              <a:rPr lang="en-US" sz="1000" dirty="0">
                <a:solidFill>
                  <a:srgbClr val="003366"/>
                </a:solidFill>
              </a:rPr>
              <a:t> la Scuola e </a:t>
            </a:r>
            <a:r>
              <a:rPr lang="en-US" sz="1000" dirty="0" err="1">
                <a:solidFill>
                  <a:srgbClr val="003366"/>
                </a:solidFill>
              </a:rPr>
              <a:t>supervisiona</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fanno</a:t>
            </a:r>
            <a:r>
              <a:rPr lang="en-US" sz="1000" dirty="0">
                <a:solidFill>
                  <a:srgbClr val="003366"/>
                </a:solidFill>
              </a:rPr>
              <a:t> capo ad </a:t>
            </a:r>
            <a:r>
              <a:rPr lang="en-US" sz="1000" dirty="0" err="1">
                <a:solidFill>
                  <a:srgbClr val="003366"/>
                </a:solidFill>
              </a:rPr>
              <a:t>essa</a:t>
            </a:r>
            <a:r>
              <a:rPr lang="en-US" sz="1000" dirty="0"/>
              <a:t>.</a:t>
            </a:r>
          </a:p>
          <a:p>
            <a:r>
              <a:rPr lang="en-US" sz="1000" b="1" dirty="0" err="1">
                <a:solidFill>
                  <a:srgbClr val="4BA5FF"/>
                </a:solidFill>
              </a:rPr>
              <a:t>Consiglio</a:t>
            </a:r>
            <a:r>
              <a:rPr lang="en-US" sz="1000" b="1" dirty="0">
                <a:solidFill>
                  <a:srgbClr val="4BA5FF"/>
                </a:solidFill>
              </a:rPr>
              <a:t> di Corso di Studio</a:t>
            </a:r>
            <a:r>
              <a:rPr lang="en-US" sz="1000" b="1" dirty="0"/>
              <a:t>: </a:t>
            </a:r>
            <a:r>
              <a:rPr lang="en-US" sz="1000" dirty="0" err="1">
                <a:solidFill>
                  <a:srgbClr val="003366"/>
                </a:solidFill>
              </a:rPr>
              <a:t>Programma</a:t>
            </a:r>
            <a:r>
              <a:rPr lang="en-US" sz="1000" dirty="0">
                <a:solidFill>
                  <a:srgbClr val="003366"/>
                </a:solidFill>
              </a:rPr>
              <a:t> e </a:t>
            </a:r>
            <a:r>
              <a:rPr lang="en-US" sz="1000" dirty="0" err="1">
                <a:solidFill>
                  <a:srgbClr val="003366"/>
                </a:solidFill>
              </a:rPr>
              <a:t>gestisce</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del Corso di Studio.</a:t>
            </a:r>
            <a:endParaRPr lang="en-US" sz="1000" b="1" dirty="0">
              <a:solidFill>
                <a:srgbClr val="CC0000"/>
              </a:solidFill>
            </a:endParaRPr>
          </a:p>
          <a:p>
            <a:r>
              <a:rPr lang="en-US" sz="1000" b="1" dirty="0" err="1">
                <a:solidFill>
                  <a:srgbClr val="4BA5FF"/>
                </a:solidFill>
              </a:rPr>
              <a:t>Presidente</a:t>
            </a:r>
            <a:r>
              <a:rPr lang="en-US" sz="1000" b="1" dirty="0">
                <a:solidFill>
                  <a:srgbClr val="4BA5FF"/>
                </a:solidFill>
              </a:rPr>
              <a:t> del Corso di Studio</a:t>
            </a:r>
            <a:r>
              <a:rPr lang="en-US" sz="1000" b="1" dirty="0"/>
              <a:t>: </a:t>
            </a:r>
            <a:r>
              <a:rPr lang="en-US" sz="1000" dirty="0" err="1">
                <a:solidFill>
                  <a:srgbClr val="003366"/>
                </a:solidFill>
              </a:rPr>
              <a:t>Docente</a:t>
            </a:r>
            <a:r>
              <a:rPr lang="en-US" sz="1000" dirty="0">
                <a:solidFill>
                  <a:srgbClr val="003366"/>
                </a:solidFill>
              </a:rPr>
              <a:t> </a:t>
            </a:r>
            <a:r>
              <a:rPr lang="en-US" sz="1000" dirty="0" err="1">
                <a:solidFill>
                  <a:srgbClr val="003366"/>
                </a:solidFill>
              </a:rPr>
              <a:t>eletto</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rappresenta</a:t>
            </a:r>
            <a:r>
              <a:rPr lang="en-US" sz="1000" dirty="0">
                <a:solidFill>
                  <a:srgbClr val="003366"/>
                </a:solidFill>
              </a:rPr>
              <a:t> </a:t>
            </a:r>
            <a:r>
              <a:rPr lang="en-US" sz="1000" dirty="0" err="1">
                <a:solidFill>
                  <a:srgbClr val="003366"/>
                </a:solidFill>
              </a:rPr>
              <a:t>il</a:t>
            </a:r>
            <a:r>
              <a:rPr lang="en-US" sz="1000" dirty="0">
                <a:solidFill>
                  <a:srgbClr val="003366"/>
                </a:solidFill>
              </a:rPr>
              <a:t> CS e </a:t>
            </a:r>
            <a:r>
              <a:rPr lang="en-US" sz="1000" dirty="0" err="1">
                <a:solidFill>
                  <a:srgbClr val="003366"/>
                </a:solidFill>
              </a:rPr>
              <a:t>coordina</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fanno</a:t>
            </a:r>
            <a:r>
              <a:rPr lang="en-US" sz="1000" dirty="0">
                <a:solidFill>
                  <a:srgbClr val="003366"/>
                </a:solidFill>
              </a:rPr>
              <a:t> capo </a:t>
            </a:r>
            <a:r>
              <a:rPr lang="en-US" sz="1000" dirty="0" err="1">
                <a:solidFill>
                  <a:srgbClr val="003366"/>
                </a:solidFill>
              </a:rPr>
              <a:t>allo</a:t>
            </a:r>
            <a:r>
              <a:rPr lang="en-US" sz="1000" dirty="0">
                <a:solidFill>
                  <a:srgbClr val="003366"/>
                </a:solidFill>
              </a:rPr>
              <a:t> </a:t>
            </a:r>
            <a:r>
              <a:rPr lang="en-US" sz="1000" dirty="0" err="1">
                <a:solidFill>
                  <a:srgbClr val="003366"/>
                </a:solidFill>
              </a:rPr>
              <a:t>stesso</a:t>
            </a:r>
            <a:r>
              <a:rPr lang="en-US" sz="1000" dirty="0">
                <a:solidFill>
                  <a:srgbClr val="003366"/>
                </a:solidFill>
              </a:rPr>
              <a:t>.</a:t>
            </a:r>
          </a:p>
          <a:p>
            <a:pPr eaLnBrk="1" hangingPunct="1"/>
            <a:endParaRPr lang="it-IT" sz="1000" dirty="0"/>
          </a:p>
        </p:txBody>
      </p:sp>
    </p:spTree>
    <p:extLst>
      <p:ext uri="{BB962C8B-B14F-4D97-AF65-F5344CB8AC3E}">
        <p14:creationId xmlns:p14="http://schemas.microsoft.com/office/powerpoint/2010/main" val="125135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C34A603-9926-44C2-81E5-39038D9DAC27}" type="slidenum">
              <a:rPr lang="en-GB" smtClean="0">
                <a:cs typeface="Arial" charset="0"/>
              </a:rPr>
              <a:pPr/>
              <a:t>7</a:t>
            </a:fld>
            <a:endParaRPr lang="en-GB">
              <a:cs typeface="Arial" charset="0"/>
            </a:endParaRPr>
          </a:p>
        </p:txBody>
      </p:sp>
      <p:sp>
        <p:nvSpPr>
          <p:cNvPr id="25602" name="Rectangle 2"/>
          <p:cNvSpPr>
            <a:spLocks noGrp="1" noRot="1" noChangeAspect="1" noChangeArrowheads="1" noTextEdit="1"/>
          </p:cNvSpPr>
          <p:nvPr>
            <p:ph type="sldImg"/>
          </p:nvPr>
        </p:nvSpPr>
        <p:spPr>
          <a:xfrm>
            <a:off x="685800" y="1143000"/>
            <a:ext cx="5486400" cy="3086100"/>
          </a:xfrm>
          <a:ln/>
        </p:spPr>
      </p:sp>
      <p:sp>
        <p:nvSpPr>
          <p:cNvPr id="25603" name="Rectangle 3"/>
          <p:cNvSpPr>
            <a:spLocks noGrp="1" noChangeArrowheads="1"/>
          </p:cNvSpPr>
          <p:nvPr>
            <p:ph type="body" idx="1"/>
          </p:nvPr>
        </p:nvSpPr>
        <p:spPr>
          <a:noFill/>
          <a:ln/>
        </p:spPr>
        <p:txBody>
          <a:bodyPr/>
          <a:lstStyle/>
          <a:p>
            <a:pPr>
              <a:lnSpc>
                <a:spcPct val="110000"/>
              </a:lnSpc>
              <a:spcBef>
                <a:spcPct val="0"/>
              </a:spcBef>
            </a:pPr>
            <a:r>
              <a:rPr lang="en-US" sz="1000" b="1" dirty="0" err="1">
                <a:solidFill>
                  <a:srgbClr val="4BA5FF"/>
                </a:solidFill>
              </a:rPr>
              <a:t>Dipartimento</a:t>
            </a:r>
            <a:r>
              <a:rPr lang="en-US" sz="1000" b="1" dirty="0"/>
              <a:t>: </a:t>
            </a:r>
            <a:r>
              <a:rPr lang="en-US" sz="1000" dirty="0" err="1">
                <a:solidFill>
                  <a:srgbClr val="003366"/>
                </a:solidFill>
              </a:rPr>
              <a:t>Struttura</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riunisce</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professori</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ricercatori</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tecnici</a:t>
            </a:r>
            <a:r>
              <a:rPr lang="en-US" sz="1000" dirty="0">
                <a:solidFill>
                  <a:srgbClr val="003366"/>
                </a:solidFill>
              </a:rPr>
              <a:t> e </a:t>
            </a:r>
            <a:r>
              <a:rPr lang="en-US" sz="1000" dirty="0" err="1">
                <a:solidFill>
                  <a:srgbClr val="003366"/>
                </a:solidFill>
              </a:rPr>
              <a:t>gli</a:t>
            </a:r>
            <a:r>
              <a:rPr lang="en-US" sz="1000" dirty="0">
                <a:solidFill>
                  <a:srgbClr val="003366"/>
                </a:solidFill>
              </a:rPr>
              <a:t> </a:t>
            </a:r>
            <a:r>
              <a:rPr lang="en-US" sz="1000" dirty="0" err="1">
                <a:solidFill>
                  <a:srgbClr val="003366"/>
                </a:solidFill>
              </a:rPr>
              <a:t>amministrativi</a:t>
            </a:r>
            <a:r>
              <a:rPr lang="en-US" sz="1000" dirty="0">
                <a:solidFill>
                  <a:srgbClr val="003366"/>
                </a:solidFill>
              </a:rPr>
              <a:t> per lo </a:t>
            </a:r>
            <a:r>
              <a:rPr lang="en-US" sz="1000" dirty="0" err="1">
                <a:solidFill>
                  <a:srgbClr val="003366"/>
                </a:solidFill>
              </a:rPr>
              <a:t>svolgimento</a:t>
            </a:r>
            <a:r>
              <a:rPr lang="en-US" sz="1000" dirty="0">
                <a:solidFill>
                  <a:srgbClr val="003366"/>
                </a:solidFill>
              </a:rPr>
              <a:t> </a:t>
            </a:r>
            <a:r>
              <a:rPr lang="en-US" sz="1000" dirty="0" err="1">
                <a:solidFill>
                  <a:srgbClr val="003366"/>
                </a:solidFill>
              </a:rPr>
              <a:t>dell’attività</a:t>
            </a:r>
            <a:r>
              <a:rPr lang="en-US" sz="1000" dirty="0">
                <a:solidFill>
                  <a:srgbClr val="003366"/>
                </a:solidFill>
              </a:rPr>
              <a:t> di </a:t>
            </a:r>
            <a:r>
              <a:rPr lang="en-US" sz="1000" dirty="0" err="1">
                <a:solidFill>
                  <a:srgbClr val="003366"/>
                </a:solidFill>
              </a:rPr>
              <a:t>ricerca</a:t>
            </a:r>
            <a:r>
              <a:rPr lang="en-US" sz="1000" dirty="0">
                <a:solidFill>
                  <a:srgbClr val="003366"/>
                </a:solidFill>
              </a:rPr>
              <a:t>. E’ </a:t>
            </a:r>
            <a:r>
              <a:rPr lang="en-US" sz="1000" dirty="0" err="1">
                <a:solidFill>
                  <a:srgbClr val="003366"/>
                </a:solidFill>
              </a:rPr>
              <a:t>rappresentato</a:t>
            </a:r>
            <a:r>
              <a:rPr lang="en-US" sz="1000" dirty="0">
                <a:solidFill>
                  <a:srgbClr val="003366"/>
                </a:solidFill>
              </a:rPr>
              <a:t> da un </a:t>
            </a:r>
            <a:r>
              <a:rPr lang="en-US" sz="1000" dirty="0" err="1">
                <a:solidFill>
                  <a:srgbClr val="003366"/>
                </a:solidFill>
              </a:rPr>
              <a:t>Direttore</a:t>
            </a:r>
            <a:r>
              <a:rPr lang="en-US" sz="1000" dirty="0">
                <a:solidFill>
                  <a:srgbClr val="003366"/>
                </a:solidFill>
              </a:rPr>
              <a:t> </a:t>
            </a:r>
            <a:r>
              <a:rPr lang="en-US" sz="1000" dirty="0" err="1">
                <a:solidFill>
                  <a:srgbClr val="003366"/>
                </a:solidFill>
              </a:rPr>
              <a:t>eletto</a:t>
            </a:r>
            <a:r>
              <a:rPr lang="en-US" sz="1000" dirty="0">
                <a:solidFill>
                  <a:srgbClr val="003366"/>
                </a:solidFill>
              </a:rPr>
              <a:t>.</a:t>
            </a:r>
          </a:p>
          <a:p>
            <a:r>
              <a:rPr lang="en-US" sz="1000" b="1" dirty="0">
                <a:solidFill>
                  <a:srgbClr val="4BA5FF"/>
                </a:solidFill>
              </a:rPr>
              <a:t>Scuola</a:t>
            </a:r>
            <a:r>
              <a:rPr lang="en-US" sz="1000" b="1" dirty="0"/>
              <a:t>: </a:t>
            </a:r>
            <a:r>
              <a:rPr lang="en-US" sz="1000" dirty="0" err="1">
                <a:solidFill>
                  <a:srgbClr val="003366"/>
                </a:solidFill>
              </a:rPr>
              <a:t>Struttura</a:t>
            </a:r>
            <a:r>
              <a:rPr lang="en-US" sz="1000" dirty="0">
                <a:solidFill>
                  <a:srgbClr val="003366"/>
                </a:solidFill>
              </a:rPr>
              <a:t> </a:t>
            </a:r>
            <a:r>
              <a:rPr lang="en-US" sz="1000" b="1" dirty="0">
                <a:solidFill>
                  <a:srgbClr val="003366"/>
                </a:solidFill>
              </a:rPr>
              <a:t>didattica</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riunisce</a:t>
            </a:r>
            <a:r>
              <a:rPr lang="en-US" sz="1000" dirty="0">
                <a:solidFill>
                  <a:srgbClr val="003366"/>
                </a:solidFill>
              </a:rPr>
              <a:t> </a:t>
            </a:r>
            <a:r>
              <a:rPr lang="en-US" sz="1000" dirty="0" err="1">
                <a:solidFill>
                  <a:srgbClr val="003366"/>
                </a:solidFill>
              </a:rPr>
              <a:t>i</a:t>
            </a:r>
            <a:r>
              <a:rPr lang="en-US" sz="1000" dirty="0">
                <a:solidFill>
                  <a:srgbClr val="003366"/>
                </a:solidFill>
              </a:rPr>
              <a:t> </a:t>
            </a:r>
            <a:r>
              <a:rPr lang="en-US" sz="1000" dirty="0" err="1">
                <a:solidFill>
                  <a:srgbClr val="003366"/>
                </a:solidFill>
              </a:rPr>
              <a:t>professori</a:t>
            </a:r>
            <a:r>
              <a:rPr lang="en-US" sz="1000" dirty="0">
                <a:solidFill>
                  <a:srgbClr val="003366"/>
                </a:solidFill>
              </a:rPr>
              <a:t> e </a:t>
            </a:r>
            <a:r>
              <a:rPr lang="en-US" sz="1000" dirty="0" err="1">
                <a:solidFill>
                  <a:srgbClr val="003366"/>
                </a:solidFill>
              </a:rPr>
              <a:t>i</a:t>
            </a:r>
            <a:r>
              <a:rPr lang="en-US" sz="1000" dirty="0">
                <a:solidFill>
                  <a:srgbClr val="003366"/>
                </a:solidFill>
              </a:rPr>
              <a:t> </a:t>
            </a:r>
            <a:r>
              <a:rPr lang="en-US" sz="1000" dirty="0" err="1">
                <a:solidFill>
                  <a:srgbClr val="003366"/>
                </a:solidFill>
              </a:rPr>
              <a:t>ricercatori</a:t>
            </a:r>
            <a:r>
              <a:rPr lang="en-US" sz="1000" dirty="0">
                <a:solidFill>
                  <a:srgbClr val="003366"/>
                </a:solidFill>
              </a:rPr>
              <a:t> per lo </a:t>
            </a:r>
            <a:r>
              <a:rPr lang="en-US" sz="1000" dirty="0" err="1">
                <a:solidFill>
                  <a:srgbClr val="003366"/>
                </a:solidFill>
              </a:rPr>
              <a:t>svolgimento</a:t>
            </a:r>
            <a:r>
              <a:rPr lang="en-US" sz="1000" dirty="0">
                <a:solidFill>
                  <a:srgbClr val="003366"/>
                </a:solidFill>
              </a:rPr>
              <a:t> </a:t>
            </a:r>
            <a:r>
              <a:rPr lang="en-US" sz="1000" dirty="0" err="1">
                <a:solidFill>
                  <a:srgbClr val="003366"/>
                </a:solidFill>
              </a:rPr>
              <a:t>dell’attività</a:t>
            </a:r>
            <a:r>
              <a:rPr lang="en-US" sz="1000" dirty="0">
                <a:solidFill>
                  <a:srgbClr val="003366"/>
                </a:solidFill>
              </a:rPr>
              <a:t> di </a:t>
            </a:r>
            <a:r>
              <a:rPr lang="en-US" sz="1000" dirty="0" err="1">
                <a:solidFill>
                  <a:srgbClr val="003366"/>
                </a:solidFill>
              </a:rPr>
              <a:t>insegnamento</a:t>
            </a:r>
            <a:r>
              <a:rPr lang="en-US" sz="1000" dirty="0"/>
              <a:t>.</a:t>
            </a:r>
            <a:endParaRPr lang="en-US" sz="1000" b="1" dirty="0">
              <a:solidFill>
                <a:srgbClr val="CC0000"/>
              </a:solidFill>
            </a:endParaRPr>
          </a:p>
          <a:p>
            <a:r>
              <a:rPr lang="en-US" sz="1000" b="1" dirty="0" err="1">
                <a:solidFill>
                  <a:srgbClr val="4BA5FF"/>
                </a:solidFill>
              </a:rPr>
              <a:t>Consiglio</a:t>
            </a:r>
            <a:r>
              <a:rPr lang="en-US" sz="1000" b="1" dirty="0">
                <a:solidFill>
                  <a:srgbClr val="4BA5FF"/>
                </a:solidFill>
              </a:rPr>
              <a:t> di </a:t>
            </a:r>
            <a:r>
              <a:rPr lang="en-US" sz="1000" b="1" dirty="0" err="1">
                <a:solidFill>
                  <a:srgbClr val="4BA5FF"/>
                </a:solidFill>
              </a:rPr>
              <a:t>Facoltà</a:t>
            </a:r>
            <a:r>
              <a:rPr lang="en-US" sz="1000" b="1" dirty="0"/>
              <a:t>: </a:t>
            </a:r>
            <a:r>
              <a:rPr lang="en-US" sz="1000" dirty="0" err="1">
                <a:solidFill>
                  <a:srgbClr val="003366"/>
                </a:solidFill>
              </a:rPr>
              <a:t>Programma</a:t>
            </a:r>
            <a:r>
              <a:rPr lang="en-US" sz="1000" dirty="0">
                <a:solidFill>
                  <a:srgbClr val="003366"/>
                </a:solidFill>
              </a:rPr>
              <a:t> e </a:t>
            </a:r>
            <a:r>
              <a:rPr lang="en-US" sz="1000" dirty="0" err="1">
                <a:solidFill>
                  <a:srgbClr val="003366"/>
                </a:solidFill>
              </a:rPr>
              <a:t>gestisce</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a:t>
            </a:r>
            <a:r>
              <a:rPr lang="en-US" sz="1000" dirty="0" err="1">
                <a:solidFill>
                  <a:srgbClr val="003366"/>
                </a:solidFill>
              </a:rPr>
              <a:t>della</a:t>
            </a:r>
            <a:r>
              <a:rPr lang="en-US" sz="1000" dirty="0">
                <a:solidFill>
                  <a:srgbClr val="003366"/>
                </a:solidFill>
              </a:rPr>
              <a:t> </a:t>
            </a:r>
            <a:r>
              <a:rPr lang="en-US" sz="1000" dirty="0" err="1">
                <a:solidFill>
                  <a:srgbClr val="003366"/>
                </a:solidFill>
              </a:rPr>
              <a:t>Facoltà</a:t>
            </a:r>
            <a:r>
              <a:rPr lang="en-US" sz="1000" dirty="0">
                <a:solidFill>
                  <a:srgbClr val="003366"/>
                </a:solidFill>
              </a:rPr>
              <a:t>.</a:t>
            </a:r>
          </a:p>
          <a:p>
            <a:r>
              <a:rPr lang="en-US" sz="1000" b="1" dirty="0">
                <a:solidFill>
                  <a:srgbClr val="4BA5FF"/>
                </a:solidFill>
              </a:rPr>
              <a:t>Preside</a:t>
            </a:r>
            <a:r>
              <a:rPr lang="en-US" sz="1000" b="1" dirty="0"/>
              <a:t>: </a:t>
            </a:r>
            <a:r>
              <a:rPr lang="en-US" sz="1000" dirty="0" err="1">
                <a:solidFill>
                  <a:srgbClr val="003366"/>
                </a:solidFill>
              </a:rPr>
              <a:t>Rappresenta</a:t>
            </a:r>
            <a:r>
              <a:rPr lang="en-US" sz="1000" dirty="0">
                <a:solidFill>
                  <a:srgbClr val="003366"/>
                </a:solidFill>
              </a:rPr>
              <a:t> la Scuola e </a:t>
            </a:r>
            <a:r>
              <a:rPr lang="en-US" sz="1000" dirty="0" err="1">
                <a:solidFill>
                  <a:srgbClr val="003366"/>
                </a:solidFill>
              </a:rPr>
              <a:t>supervisiona</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fanno</a:t>
            </a:r>
            <a:r>
              <a:rPr lang="en-US" sz="1000" dirty="0">
                <a:solidFill>
                  <a:srgbClr val="003366"/>
                </a:solidFill>
              </a:rPr>
              <a:t> capo ad </a:t>
            </a:r>
            <a:r>
              <a:rPr lang="en-US" sz="1000" dirty="0" err="1">
                <a:solidFill>
                  <a:srgbClr val="003366"/>
                </a:solidFill>
              </a:rPr>
              <a:t>essa</a:t>
            </a:r>
            <a:r>
              <a:rPr lang="en-US" sz="1000" dirty="0"/>
              <a:t>.</a:t>
            </a:r>
          </a:p>
          <a:p>
            <a:r>
              <a:rPr lang="en-US" sz="1000" b="1" dirty="0" err="1">
                <a:solidFill>
                  <a:srgbClr val="4BA5FF"/>
                </a:solidFill>
              </a:rPr>
              <a:t>Consiglio</a:t>
            </a:r>
            <a:r>
              <a:rPr lang="en-US" sz="1000" b="1" dirty="0">
                <a:solidFill>
                  <a:srgbClr val="4BA5FF"/>
                </a:solidFill>
              </a:rPr>
              <a:t> di Corso di Studio</a:t>
            </a:r>
            <a:r>
              <a:rPr lang="en-US" sz="1000" b="1" dirty="0"/>
              <a:t>: </a:t>
            </a:r>
            <a:r>
              <a:rPr lang="en-US" sz="1000" dirty="0" err="1">
                <a:solidFill>
                  <a:srgbClr val="003366"/>
                </a:solidFill>
              </a:rPr>
              <a:t>Programma</a:t>
            </a:r>
            <a:r>
              <a:rPr lang="en-US" sz="1000" dirty="0">
                <a:solidFill>
                  <a:srgbClr val="003366"/>
                </a:solidFill>
              </a:rPr>
              <a:t> e </a:t>
            </a:r>
            <a:r>
              <a:rPr lang="en-US" sz="1000" dirty="0" err="1">
                <a:solidFill>
                  <a:srgbClr val="003366"/>
                </a:solidFill>
              </a:rPr>
              <a:t>gestisce</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del Corso di Studio.</a:t>
            </a:r>
            <a:endParaRPr lang="en-US" sz="1000" b="1" dirty="0">
              <a:solidFill>
                <a:srgbClr val="CC0000"/>
              </a:solidFill>
            </a:endParaRPr>
          </a:p>
          <a:p>
            <a:r>
              <a:rPr lang="en-US" sz="1000" b="1" dirty="0" err="1">
                <a:solidFill>
                  <a:srgbClr val="4BA5FF"/>
                </a:solidFill>
              </a:rPr>
              <a:t>Presidente</a:t>
            </a:r>
            <a:r>
              <a:rPr lang="en-US" sz="1000" b="1" dirty="0">
                <a:solidFill>
                  <a:srgbClr val="4BA5FF"/>
                </a:solidFill>
              </a:rPr>
              <a:t> del Corso di Studio</a:t>
            </a:r>
            <a:r>
              <a:rPr lang="en-US" sz="1000" b="1" dirty="0"/>
              <a:t>: </a:t>
            </a:r>
            <a:r>
              <a:rPr lang="en-US" sz="1000" dirty="0" err="1">
                <a:solidFill>
                  <a:srgbClr val="003366"/>
                </a:solidFill>
              </a:rPr>
              <a:t>Docente</a:t>
            </a:r>
            <a:r>
              <a:rPr lang="en-US" sz="1000" dirty="0">
                <a:solidFill>
                  <a:srgbClr val="003366"/>
                </a:solidFill>
              </a:rPr>
              <a:t> </a:t>
            </a:r>
            <a:r>
              <a:rPr lang="en-US" sz="1000" dirty="0" err="1">
                <a:solidFill>
                  <a:srgbClr val="003366"/>
                </a:solidFill>
              </a:rPr>
              <a:t>eletto</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rappresenta</a:t>
            </a:r>
            <a:r>
              <a:rPr lang="en-US" sz="1000" dirty="0">
                <a:solidFill>
                  <a:srgbClr val="003366"/>
                </a:solidFill>
              </a:rPr>
              <a:t> </a:t>
            </a:r>
            <a:r>
              <a:rPr lang="en-US" sz="1000" dirty="0" err="1">
                <a:solidFill>
                  <a:srgbClr val="003366"/>
                </a:solidFill>
              </a:rPr>
              <a:t>il</a:t>
            </a:r>
            <a:r>
              <a:rPr lang="en-US" sz="1000" dirty="0">
                <a:solidFill>
                  <a:srgbClr val="003366"/>
                </a:solidFill>
              </a:rPr>
              <a:t> CS e </a:t>
            </a:r>
            <a:r>
              <a:rPr lang="en-US" sz="1000" dirty="0" err="1">
                <a:solidFill>
                  <a:srgbClr val="003366"/>
                </a:solidFill>
              </a:rPr>
              <a:t>coordina</a:t>
            </a:r>
            <a:r>
              <a:rPr lang="en-US" sz="1000" dirty="0">
                <a:solidFill>
                  <a:srgbClr val="003366"/>
                </a:solidFill>
              </a:rPr>
              <a:t> le </a:t>
            </a:r>
            <a:r>
              <a:rPr lang="en-US" sz="1000" dirty="0" err="1">
                <a:solidFill>
                  <a:srgbClr val="003366"/>
                </a:solidFill>
              </a:rPr>
              <a:t>attività</a:t>
            </a:r>
            <a:r>
              <a:rPr lang="en-US" sz="1000" dirty="0">
                <a:solidFill>
                  <a:srgbClr val="003366"/>
                </a:solidFill>
              </a:rPr>
              <a:t> </a:t>
            </a:r>
            <a:r>
              <a:rPr lang="en-US" sz="1000" dirty="0" err="1">
                <a:solidFill>
                  <a:srgbClr val="003366"/>
                </a:solidFill>
              </a:rPr>
              <a:t>didattiche</a:t>
            </a:r>
            <a:r>
              <a:rPr lang="en-US" sz="1000" dirty="0">
                <a:solidFill>
                  <a:srgbClr val="003366"/>
                </a:solidFill>
              </a:rPr>
              <a:t> </a:t>
            </a:r>
            <a:r>
              <a:rPr lang="en-US" sz="1000" dirty="0" err="1">
                <a:solidFill>
                  <a:srgbClr val="003366"/>
                </a:solidFill>
              </a:rPr>
              <a:t>che</a:t>
            </a:r>
            <a:r>
              <a:rPr lang="en-US" sz="1000" dirty="0">
                <a:solidFill>
                  <a:srgbClr val="003366"/>
                </a:solidFill>
              </a:rPr>
              <a:t> </a:t>
            </a:r>
            <a:r>
              <a:rPr lang="en-US" sz="1000" dirty="0" err="1">
                <a:solidFill>
                  <a:srgbClr val="003366"/>
                </a:solidFill>
              </a:rPr>
              <a:t>fanno</a:t>
            </a:r>
            <a:r>
              <a:rPr lang="en-US" sz="1000" dirty="0">
                <a:solidFill>
                  <a:srgbClr val="003366"/>
                </a:solidFill>
              </a:rPr>
              <a:t> capo </a:t>
            </a:r>
            <a:r>
              <a:rPr lang="en-US" sz="1000" dirty="0" err="1">
                <a:solidFill>
                  <a:srgbClr val="003366"/>
                </a:solidFill>
              </a:rPr>
              <a:t>allo</a:t>
            </a:r>
            <a:r>
              <a:rPr lang="en-US" sz="1000" dirty="0">
                <a:solidFill>
                  <a:srgbClr val="003366"/>
                </a:solidFill>
              </a:rPr>
              <a:t> </a:t>
            </a:r>
            <a:r>
              <a:rPr lang="en-US" sz="1000" dirty="0" err="1">
                <a:solidFill>
                  <a:srgbClr val="003366"/>
                </a:solidFill>
              </a:rPr>
              <a:t>stesso</a:t>
            </a:r>
            <a:r>
              <a:rPr lang="en-US" sz="1000" dirty="0">
                <a:solidFill>
                  <a:srgbClr val="003366"/>
                </a:solidFill>
              </a:rPr>
              <a:t>.</a:t>
            </a:r>
          </a:p>
          <a:p>
            <a:pPr eaLnBrk="1" hangingPunct="1"/>
            <a:endParaRPr lang="it-IT" sz="1000" dirty="0"/>
          </a:p>
        </p:txBody>
      </p:sp>
    </p:spTree>
    <p:extLst>
      <p:ext uri="{BB962C8B-B14F-4D97-AF65-F5344CB8AC3E}">
        <p14:creationId xmlns:p14="http://schemas.microsoft.com/office/powerpoint/2010/main" val="125135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err="1" smtClean="0">
                <a:solidFill>
                  <a:schemeClr val="tx1"/>
                </a:solidFill>
                <a:effectLst/>
                <a:latin typeface="+mn-lt"/>
                <a:ea typeface="+mn-ea"/>
                <a:cs typeface="+mn-cs"/>
              </a:rPr>
              <a:t>Civil</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Engineering</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Bachelor</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Civil Engineering deals with the planning, design, construction, management and maintenance of structures and </a:t>
            </a:r>
            <a:r>
              <a:rPr lang="en-US" sz="1200" kern="1200" dirty="0" err="1" smtClean="0">
                <a:solidFill>
                  <a:schemeClr val="tx1"/>
                </a:solidFill>
                <a:effectLst/>
                <a:latin typeface="+mn-lt"/>
                <a:ea typeface="+mn-ea"/>
                <a:cs typeface="+mn-cs"/>
              </a:rPr>
              <a:t>infrastuctures</a:t>
            </a:r>
            <a:r>
              <a:rPr lang="en-US"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Training in Civil Engineering is based on sound foundations of mathematics, physics, chemistry and computer science, in addition to topics peculiar to civil engineering such as structural mechanics and design, </a:t>
            </a:r>
            <a:r>
              <a:rPr lang="en-US" sz="1200" kern="1200" dirty="0" err="1" smtClean="0">
                <a:solidFill>
                  <a:schemeClr val="tx1"/>
                </a:solidFill>
                <a:effectLst/>
                <a:latin typeface="+mn-lt"/>
                <a:ea typeface="+mn-ea"/>
                <a:cs typeface="+mn-cs"/>
              </a:rPr>
              <a:t>geotechnics</a:t>
            </a:r>
            <a:r>
              <a:rPr lang="en-US" sz="1200" kern="1200" dirty="0" smtClean="0">
                <a:solidFill>
                  <a:schemeClr val="tx1"/>
                </a:solidFill>
                <a:effectLst/>
                <a:latin typeface="+mn-lt"/>
                <a:ea typeface="+mn-ea"/>
                <a:cs typeface="+mn-cs"/>
              </a:rPr>
              <a:t>, fluid mechanics, hydraulic engineering, infrastructure and transportation system design, surveying and monitoring.</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p>
          <a:p>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Environmental</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Engineering</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Bachelor</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Programme course contents focused to the preparation of engineers with all the multidisciplinary technical and scientific tools required for analysis of environmental phenomena and</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design of technical and management interventions.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objectives of properly addressing the wide range of issues arising from</a:t>
            </a:r>
            <a:endParaRPr lang="it-IT"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interaction of man with nature </a:t>
            </a:r>
            <a:endParaRPr lang="it-IT"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interaction of man with the environment</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the general framework of sustainability and/or sustainable development.</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Civil</a:t>
            </a:r>
            <a:r>
              <a:rPr lang="it-IT" sz="1200" b="1" kern="1200" dirty="0" smtClean="0">
                <a:solidFill>
                  <a:schemeClr val="tx1"/>
                </a:solidFill>
                <a:effectLst/>
                <a:latin typeface="+mn-lt"/>
                <a:ea typeface="+mn-ea"/>
                <a:cs typeface="+mn-cs"/>
              </a:rPr>
              <a:t> and </a:t>
            </a:r>
            <a:r>
              <a:rPr lang="it-IT" sz="1200" b="1" kern="1200" dirty="0" err="1" smtClean="0">
                <a:solidFill>
                  <a:schemeClr val="tx1"/>
                </a:solidFill>
                <a:effectLst/>
                <a:latin typeface="+mn-lt"/>
                <a:ea typeface="+mn-ea"/>
                <a:cs typeface="+mn-cs"/>
              </a:rPr>
              <a:t>Environmental</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Engineering</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Bachelor</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Bachelor of Science deals with structural design within a vision of responsible land exploitation and environmental preservation. The educational programme comprises courses typical of environmental engineering together with those typical of the civil engineer. The programme therefore provides a broad spectrum of basic training allowing subsequent specialisation both in the field of Environmental and Land Planning Engineering and in Civil Engineering.</a:t>
            </a:r>
            <a:endParaRPr lang="it-IT"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1D6F5CF-C03D-724A-8597-7A1E6A222493}" type="slidenum">
              <a:rPr lang="en-US" smtClean="0"/>
              <a:t>8</a:t>
            </a:fld>
            <a:endParaRPr lang="en-US"/>
          </a:p>
        </p:txBody>
      </p:sp>
    </p:spTree>
    <p:extLst>
      <p:ext uri="{BB962C8B-B14F-4D97-AF65-F5344CB8AC3E}">
        <p14:creationId xmlns:p14="http://schemas.microsoft.com/office/powerpoint/2010/main" val="72484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030FC7F-0D92-4B84-A51C-0E2669A032AA}" type="slidenum">
              <a:rPr lang="en-GB" smtClean="0">
                <a:cs typeface="Arial" charset="0"/>
              </a:rPr>
              <a:pPr/>
              <a:t>13</a:t>
            </a:fld>
            <a:endParaRPr lang="en-GB">
              <a:cs typeface="Arial" charset="0"/>
            </a:endParaRPr>
          </a:p>
        </p:txBody>
      </p:sp>
      <p:sp>
        <p:nvSpPr>
          <p:cNvPr id="43010" name="Rectangle 2"/>
          <p:cNvSpPr>
            <a:spLocks noGrp="1" noRot="1" noChangeAspect="1" noChangeArrowheads="1" noTextEdit="1"/>
          </p:cNvSpPr>
          <p:nvPr>
            <p:ph type="sldImg"/>
          </p:nvPr>
        </p:nvSpPr>
        <p:spPr>
          <a:xfrm>
            <a:off x="685800" y="1143000"/>
            <a:ext cx="5486400" cy="3086100"/>
          </a:xfrm>
          <a:ln/>
        </p:spPr>
      </p:sp>
      <p:sp>
        <p:nvSpPr>
          <p:cNvPr id="43011"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91387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030FC7F-0D92-4B84-A51C-0E2669A032AA}" type="slidenum">
              <a:rPr lang="en-GB" smtClean="0">
                <a:cs typeface="Arial" charset="0"/>
              </a:rPr>
              <a:pPr/>
              <a:t>14</a:t>
            </a:fld>
            <a:endParaRPr lang="en-GB">
              <a:cs typeface="Arial" charset="0"/>
            </a:endParaRPr>
          </a:p>
        </p:txBody>
      </p:sp>
      <p:sp>
        <p:nvSpPr>
          <p:cNvPr id="43010" name="Rectangle 2"/>
          <p:cNvSpPr>
            <a:spLocks noGrp="1" noRot="1" noChangeAspect="1" noChangeArrowheads="1" noTextEdit="1"/>
          </p:cNvSpPr>
          <p:nvPr>
            <p:ph type="sldImg"/>
          </p:nvPr>
        </p:nvSpPr>
        <p:spPr>
          <a:xfrm>
            <a:off x="685800" y="1143000"/>
            <a:ext cx="5486400" cy="3086100"/>
          </a:xfrm>
          <a:ln/>
        </p:spPr>
      </p:sp>
      <p:sp>
        <p:nvSpPr>
          <p:cNvPr id="43011"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67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030FC7F-0D92-4B84-A51C-0E2669A032AA}" type="slidenum">
              <a:rPr lang="en-GB" smtClean="0">
                <a:cs typeface="Arial" charset="0"/>
              </a:rPr>
              <a:pPr/>
              <a:t>15</a:t>
            </a:fld>
            <a:endParaRPr lang="en-GB">
              <a:cs typeface="Arial" charset="0"/>
            </a:endParaRPr>
          </a:p>
        </p:txBody>
      </p:sp>
      <p:sp>
        <p:nvSpPr>
          <p:cNvPr id="43010" name="Rectangle 2"/>
          <p:cNvSpPr>
            <a:spLocks noGrp="1" noRot="1" noChangeAspect="1" noChangeArrowheads="1" noTextEdit="1"/>
          </p:cNvSpPr>
          <p:nvPr>
            <p:ph type="sldImg"/>
          </p:nvPr>
        </p:nvSpPr>
        <p:spPr>
          <a:xfrm>
            <a:off x="422275" y="1241425"/>
            <a:ext cx="5953125" cy="3349625"/>
          </a:xfrm>
          <a:ln/>
        </p:spPr>
      </p:sp>
      <p:sp>
        <p:nvSpPr>
          <p:cNvPr id="43011"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6910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68" name="Rettangolo 167"/>
          <p:cNvSpPr/>
          <p:nvPr userDrawn="1"/>
        </p:nvSpPr>
        <p:spPr>
          <a:xfrm>
            <a:off x="0" y="3832225"/>
            <a:ext cx="12192000" cy="3025775"/>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nvGrpSpPr>
          <p:cNvPr id="169" name="Gruppo 168"/>
          <p:cNvGrpSpPr/>
          <p:nvPr userDrawn="1"/>
        </p:nvGrpSpPr>
        <p:grpSpPr>
          <a:xfrm>
            <a:off x="64010" y="3816351"/>
            <a:ext cx="12048863"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ctrTitle"/>
          </p:nvPr>
        </p:nvSpPr>
        <p:spPr>
          <a:xfrm>
            <a:off x="855379" y="4149726"/>
            <a:ext cx="10363200" cy="968375"/>
          </a:xfrm>
        </p:spPr>
        <p:txBody>
          <a:bodyPr>
            <a:normAutofit/>
          </a:bodyPr>
          <a:lstStyle>
            <a:lvl1pPr>
              <a:defRPr sz="3600"/>
            </a:lvl1pPr>
          </a:lstStyle>
          <a:p>
            <a:r>
              <a:rPr lang="it-IT" dirty="0"/>
              <a:t>Fare clic per modificare lo stile del titolo</a:t>
            </a:r>
          </a:p>
        </p:txBody>
      </p:sp>
      <p:sp>
        <p:nvSpPr>
          <p:cNvPr id="3" name="Sottotitolo 2"/>
          <p:cNvSpPr>
            <a:spLocks noGrp="1"/>
          </p:cNvSpPr>
          <p:nvPr>
            <p:ph type="subTitle" idx="1"/>
          </p:nvPr>
        </p:nvSpPr>
        <p:spPr>
          <a:xfrm>
            <a:off x="855379" y="5260975"/>
            <a:ext cx="10363200" cy="13335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Tree>
    <p:extLst>
      <p:ext uri="{BB962C8B-B14F-4D97-AF65-F5344CB8AC3E}">
        <p14:creationId xmlns:p14="http://schemas.microsoft.com/office/powerpoint/2010/main" val="5148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19155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8336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80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76200"/>
            <a:ext cx="7924800" cy="838200"/>
          </a:xfrm>
        </p:spPr>
        <p:txBody>
          <a:bodyPr/>
          <a:lstStyle/>
          <a:p>
            <a:r>
              <a:rPr lang="it-IT"/>
              <a:t>Click to edit Master title style</a:t>
            </a:r>
          </a:p>
        </p:txBody>
      </p:sp>
      <p:sp>
        <p:nvSpPr>
          <p:cNvPr id="3" name="Table Placeholder 2"/>
          <p:cNvSpPr>
            <a:spLocks noGrp="1"/>
          </p:cNvSpPr>
          <p:nvPr>
            <p:ph type="tbl" idx="1"/>
          </p:nvPr>
        </p:nvSpPr>
        <p:spPr>
          <a:xfrm>
            <a:off x="812800" y="1066800"/>
            <a:ext cx="10972800" cy="4953000"/>
          </a:xfrm>
        </p:spPr>
        <p:txBody>
          <a:bodyPr/>
          <a:lstStyle/>
          <a:p>
            <a:pPr lvl="0"/>
            <a:endParaRPr lang="it-IT" noProof="0"/>
          </a:p>
        </p:txBody>
      </p:sp>
      <p:sp>
        <p:nvSpPr>
          <p:cNvPr id="4" name="Rectangle 68"/>
          <p:cNvSpPr>
            <a:spLocks noGrp="1" noChangeArrowheads="1"/>
          </p:cNvSpPr>
          <p:nvPr>
            <p:ph type="sldNum" sz="quarter" idx="10"/>
          </p:nvPr>
        </p:nvSpPr>
        <p:spPr>
          <a:xfrm>
            <a:off x="8940801" y="152401"/>
            <a:ext cx="1816100" cy="244475"/>
          </a:xfrm>
          <a:prstGeom prst="rect">
            <a:avLst/>
          </a:prstGeom>
          <a:ln/>
        </p:spPr>
        <p:txBody>
          <a:bodyPr/>
          <a:lstStyle>
            <a:lvl1pPr>
              <a:defRPr/>
            </a:lvl1pPr>
          </a:lstStyle>
          <a:p>
            <a:pPr>
              <a:defRPr/>
            </a:pPr>
            <a:fld id="{1114EE3C-3334-4237-AA84-71A8A9EC4AB1}" type="slidenum">
              <a:rPr lang="it-IT"/>
              <a:pPr>
                <a:defRPr/>
              </a:pPr>
              <a:t>‹N›</a:t>
            </a:fld>
            <a:endParaRPr lang="it-IT"/>
          </a:p>
        </p:txBody>
      </p:sp>
    </p:spTree>
    <p:extLst>
      <p:ext uri="{BB962C8B-B14F-4D97-AF65-F5344CB8AC3E}">
        <p14:creationId xmlns:p14="http://schemas.microsoft.com/office/powerpoint/2010/main" val="120399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53" name="Rettangolo 252"/>
          <p:cNvSpPr/>
          <p:nvPr userDrawn="1"/>
        </p:nvSpPr>
        <p:spPr>
          <a:xfrm>
            <a:off x="0" y="1"/>
            <a:ext cx="12192000" cy="1269904"/>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609600" y="1600201"/>
            <a:ext cx="11098301" cy="4525963"/>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9" name="Rettangolo 128"/>
          <p:cNvSpPr/>
          <p:nvPr userDrawn="1"/>
        </p:nvSpPr>
        <p:spPr>
          <a:xfrm>
            <a:off x="0" y="6126163"/>
            <a:ext cx="12192000" cy="731837"/>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nvGrpSpPr>
          <p:cNvPr id="132" name="Gruppo 131"/>
          <p:cNvGrpSpPr/>
          <p:nvPr userDrawn="1"/>
        </p:nvGrpSpPr>
        <p:grpSpPr>
          <a:xfrm>
            <a:off x="64010" y="1089904"/>
            <a:ext cx="12048863" cy="180000"/>
            <a:chOff x="1218340" y="275867"/>
            <a:chExt cx="17715122" cy="567843"/>
          </a:xfrm>
        </p:grpSpPr>
        <p:cxnSp>
          <p:nvCxnSpPr>
            <p:cNvPr id="133" name="Connettore 1 132"/>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4" name="Connettore 1 133"/>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5" name="Connettore 1 134"/>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6" name="Connettore 1 135"/>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7" name="Connettore 1 136"/>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8" name="Connettore 1 137"/>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9" name="Connettore 1 138"/>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0" name="Connettore 1 139"/>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1" name="Connettore 1 140"/>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2" name="Connettore 1 141"/>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3" name="Connettore 1 142"/>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4" name="Connettore 1 143"/>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5" name="Connettore 1 144"/>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6" name="Connettore 1 145"/>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7" name="Connettore 1 146"/>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8" name="Connettore 1 147"/>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9" name="Connettore 1 148"/>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0" name="Connettore 1 149"/>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1" name="Connettore 1 150"/>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2" name="Connettore 1 151"/>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3" name="Connettore 1 152"/>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4" name="Connettore 1 153"/>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5" name="Connettore 1 154"/>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6" name="Connettore 1 155"/>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Connettore 1 156"/>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Connettore 1 157"/>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9" name="Connettore 1 158"/>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0" name="Connettore 1 159"/>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1" name="Connettore 1 160"/>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2" name="Connettore 1 161"/>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3" name="Connettore 1 162"/>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4" name="Connettore 1 163"/>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5" name="Connettore 1 164"/>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6" name="Connettore 1 165"/>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7" name="Connettore 1 166"/>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8" name="Connettore 1 167"/>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9" name="Connettore 1 168"/>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0" name="Connettore 1 169"/>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8" name="Picture 2" descr="Y:\IMMAGINE _COORDINATA_2014\PPT\modello1\loghi_PNG\03_Polimi_logotipo_bandiera-1rig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670365" y="6346379"/>
            <a:ext cx="3162998" cy="28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8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96192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30600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8" name="Segnaposto piè di pagina 7"/>
          <p:cNvSpPr>
            <a:spLocks noGrp="1"/>
          </p:cNvSpPr>
          <p:nvPr>
            <p:ph type="ftr" sz="quarter" idx="11"/>
          </p:nvPr>
        </p:nvSpPr>
        <p:spPr>
          <a:xfrm>
            <a:off x="4165600" y="6356351"/>
            <a:ext cx="38608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8409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4" name="Segnaposto piè di pagina 3"/>
          <p:cNvSpPr>
            <a:spLocks noGrp="1"/>
          </p:cNvSpPr>
          <p:nvPr>
            <p:ph type="ftr" sz="quarter" idx="11"/>
          </p:nvPr>
        </p:nvSpPr>
        <p:spPr>
          <a:xfrm>
            <a:off x="4165600" y="6356351"/>
            <a:ext cx="38608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347844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3" name="Segnaposto piè di pagina 2"/>
          <p:cNvSpPr>
            <a:spLocks noGrp="1"/>
          </p:cNvSpPr>
          <p:nvPr>
            <p:ph type="ftr" sz="quarter" idx="11"/>
          </p:nvPr>
        </p:nvSpPr>
        <p:spPr>
          <a:xfrm>
            <a:off x="4165600" y="6356351"/>
            <a:ext cx="38608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9259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386758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B96E2279-029F-964F-A5B1-8676BDA67CCA}" type="datetimeFigureOut">
              <a:rPr lang="it-IT" smtClean="0"/>
              <a:t>21/09/2023</a:t>
            </a:fld>
            <a:endParaRPr lang="it-IT"/>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54806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84695" y="139166"/>
            <a:ext cx="11441391" cy="840400"/>
          </a:xfrm>
          <a:prstGeom prst="rect">
            <a:avLst/>
          </a:prstGeom>
        </p:spPr>
        <p:txBody>
          <a:bodyPr vert="horz" lIns="91440" tIns="45720" rIns="91440" bIns="45720" rtlCol="0" anchor="t" anchorCtr="0">
            <a:normAutofit/>
          </a:bodyPr>
          <a:lstStyle/>
          <a:p>
            <a:r>
              <a:rPr lang="it-IT" dirty="0"/>
              <a:t>Fare clic per modificare stile</a:t>
            </a:r>
          </a:p>
        </p:txBody>
      </p:sp>
      <p:sp>
        <p:nvSpPr>
          <p:cNvPr id="3" name="Segnaposto testo 2"/>
          <p:cNvSpPr>
            <a:spLocks noGrp="1"/>
          </p:cNvSpPr>
          <p:nvPr>
            <p:ph type="body" idx="1"/>
          </p:nvPr>
        </p:nvSpPr>
        <p:spPr>
          <a:xfrm>
            <a:off x="609600" y="1600201"/>
            <a:ext cx="10857936"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11961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marL="0" indent="0" algn="l" defTabSz="457200" rtl="0" eaLnBrk="1" latinLnBrk="0" hangingPunct="1">
        <a:spcBef>
          <a:spcPct val="0"/>
        </a:spcBef>
        <a:buNone/>
        <a:defRPr sz="22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difensoredeglistudenti@polimi.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olimi.it/en/current-students/contac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polimi.it/en/programmes/" TargetMode="External"/><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olimi.it/en/current-students/calendar-and-deadlines" TargetMode="External"/><Relationship Id="rId5" Type="http://schemas.openxmlformats.org/officeDocument/2006/relationships/hyperlink" Target="https://www.polimi.it/en/current-students" TargetMode="External"/><Relationship Id="rId4" Type="http://schemas.openxmlformats.org/officeDocument/2006/relationships/hyperlink" Target="https://www.normativa.polimi.it/strumenti/dettaglio-regolamento/carta-dei-diritti-e-dei-doveri-degli-studenti-universitari-del-politecnico-di-milano-revisionato"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polimi.it/"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olimi.it/servizionline" TargetMode="External"/><Relationship Id="rId5" Type="http://schemas.openxmlformats.org/officeDocument/2006/relationships/hyperlink" Target="http://www.ingcat.polimi.it/" TargetMode="External"/><Relationship Id="rId4" Type="http://schemas.openxmlformats.org/officeDocument/2006/relationships/hyperlink" Target="https://www.polimi.it/en/current-students/" TargetMode="External"/><Relationship Id="rId9" Type="http://schemas.openxmlformats.org/officeDocument/2006/relationships/image" Target="../media/image21.jpg"/></Relationships>
</file>

<file path=ppt/slides/_rels/slide16.xml.rels><?xml version="1.0" encoding="UTF-8" standalone="yes"?>
<Relationships xmlns="http://schemas.openxmlformats.org/package/2006/relationships"><Relationship Id="rId8" Type="http://schemas.openxmlformats.org/officeDocument/2006/relationships/hyperlink" Target="http://www.twitter.com/polimi" TargetMode="External"/><Relationship Id="rId13" Type="http://schemas.openxmlformats.org/officeDocument/2006/relationships/image" Target="../media/image24.png"/><Relationship Id="rId3" Type="http://schemas.openxmlformats.org/officeDocument/2006/relationships/hyperlink" Target="https://www.polimi.it/en/services-and-opportunities/other-services-and-opportunities/ict-services/mobile-apps" TargetMode="External"/><Relationship Id="rId7" Type="http://schemas.openxmlformats.org/officeDocument/2006/relationships/hyperlink" Target="http://www.instagram.com/polimi" TargetMode="External"/><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youtube.com/polimi" TargetMode="External"/><Relationship Id="rId11" Type="http://schemas.openxmlformats.org/officeDocument/2006/relationships/image" Target="../media/image22.png"/><Relationship Id="rId5" Type="http://schemas.openxmlformats.org/officeDocument/2006/relationships/hyperlink" Target="http://www.facebook.com/polimi" TargetMode="External"/><Relationship Id="rId10" Type="http://schemas.openxmlformats.org/officeDocument/2006/relationships/hyperlink" Target="http://www.polimi.it/itunes" TargetMode="External"/><Relationship Id="rId4" Type="http://schemas.openxmlformats.org/officeDocument/2006/relationships/hyperlink" Target="http://www.politamtam.polimi.it/" TargetMode="External"/><Relationship Id="rId9" Type="http://schemas.openxmlformats.org/officeDocument/2006/relationships/hyperlink" Target="http://www.linkedin.com/school/polimi" TargetMode="External"/><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ebeep.polimi.it/login/index.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careerservice.polimi.it/" TargetMode="External"/><Relationship Id="rId7" Type="http://schemas.openxmlformats.org/officeDocument/2006/relationships/hyperlink" Target="https://www.polimi.it/en/services-and-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olimi.it/en/services-and-opportunities/experience-abroad/" TargetMode="External"/><Relationship Id="rId11" Type="http://schemas.openxmlformats.org/officeDocument/2006/relationships/image" Target="../media/image30.png"/><Relationship Id="rId5" Type="http://schemas.openxmlformats.org/officeDocument/2006/relationships/hyperlink" Target="http://www.pok.polimi.it/" TargetMode="External"/><Relationship Id="rId10" Type="http://schemas.openxmlformats.org/officeDocument/2006/relationships/image" Target="../media/image29.jpeg"/><Relationship Id="rId4" Type="http://schemas.openxmlformats.org/officeDocument/2006/relationships/hyperlink" Target="http://www.polihub.it/" TargetMode="External"/><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Jci7Ge0Knz8" TargetMode="External"/><Relationship Id="rId2" Type="http://schemas.openxmlformats.org/officeDocument/2006/relationships/hyperlink" Target="https://youtu.be/6z8uWAqeWP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556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4"/>
          <p:cNvSpPr>
            <a:spLocks noGrp="1"/>
          </p:cNvSpPr>
          <p:nvPr>
            <p:ph type="ctrTitle" idx="4294967295"/>
          </p:nvPr>
        </p:nvSpPr>
        <p:spPr>
          <a:xfrm>
            <a:off x="0" y="4149725"/>
            <a:ext cx="7772400" cy="968375"/>
          </a:xfrm>
        </p:spPr>
        <p:txBody>
          <a:bodyPr>
            <a:noAutofit/>
          </a:bodyPr>
          <a:lstStyle/>
          <a:p>
            <a:pPr algn="ctr"/>
            <a:r>
              <a:rPr lang="en-US" sz="2800" noProof="0" dirty="0" err="1"/>
              <a:t>Titolo</a:t>
            </a:r>
            <a:r>
              <a:rPr lang="en-US" sz="2800" noProof="0" dirty="0"/>
              <a:t> </a:t>
            </a:r>
            <a:r>
              <a:rPr lang="en-US" sz="2800" noProof="0" dirty="0" err="1"/>
              <a:t>presentazione</a:t>
            </a:r>
            <a:r>
              <a:rPr lang="en-US" sz="2800" noProof="0" dirty="0"/>
              <a:t/>
            </a:r>
            <a:br>
              <a:rPr lang="en-US" sz="2800" noProof="0" dirty="0"/>
            </a:br>
            <a:r>
              <a:rPr lang="en-US" sz="2800" noProof="0" dirty="0" err="1"/>
              <a:t>sottotitolo</a:t>
            </a:r>
            <a:endParaRPr lang="en-US" sz="2800" noProof="0" dirty="0"/>
          </a:p>
        </p:txBody>
      </p:sp>
      <p:sp>
        <p:nvSpPr>
          <p:cNvPr id="11" name="Sottotitolo 10"/>
          <p:cNvSpPr>
            <a:spLocks noGrp="1"/>
          </p:cNvSpPr>
          <p:nvPr>
            <p:ph type="subTitle" idx="4294967295"/>
          </p:nvPr>
        </p:nvSpPr>
        <p:spPr>
          <a:xfrm>
            <a:off x="0" y="5118100"/>
            <a:ext cx="7772400" cy="1333500"/>
          </a:xfrm>
        </p:spPr>
        <p:txBody>
          <a:bodyPr>
            <a:normAutofit/>
          </a:bodyPr>
          <a:lstStyle/>
          <a:p>
            <a:pPr algn="ctr"/>
            <a:r>
              <a:rPr lang="en-US" b="1" noProof="0" dirty="0">
                <a:solidFill>
                  <a:schemeClr val="bg1"/>
                </a:solidFill>
              </a:rPr>
              <a:t>Milano, XX </a:t>
            </a:r>
            <a:r>
              <a:rPr lang="en-US" b="1" noProof="0" dirty="0" err="1">
                <a:solidFill>
                  <a:schemeClr val="bg1"/>
                </a:solidFill>
              </a:rPr>
              <a:t>mese</a:t>
            </a:r>
            <a:r>
              <a:rPr lang="en-US" b="1" noProof="0" dirty="0">
                <a:solidFill>
                  <a:schemeClr val="bg1"/>
                </a:solidFill>
              </a:rPr>
              <a:t> 20XX</a:t>
            </a:r>
          </a:p>
          <a:p>
            <a:endParaRPr lang="en-US" noProof="0" dirty="0"/>
          </a:p>
        </p:txBody>
      </p:sp>
      <p:pic>
        <p:nvPicPr>
          <p:cNvPr id="1028" name="Picture 4" descr="Y:\IMMAGINE _COORDINATA_2014\LOGO_UFFICIALE\01_Polimi_centrato\eps\01_Polimi_centrato_COL_negativ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1408" y="2547261"/>
            <a:ext cx="2133600" cy="1573118"/>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0" y="4218034"/>
            <a:ext cx="12192000" cy="2718619"/>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0" name="Gruppo 9"/>
          <p:cNvGrpSpPr/>
          <p:nvPr/>
        </p:nvGrpSpPr>
        <p:grpSpPr>
          <a:xfrm>
            <a:off x="0" y="4215273"/>
            <a:ext cx="12192000" cy="195512"/>
            <a:chOff x="1218340" y="275867"/>
            <a:chExt cx="17715122" cy="567843"/>
          </a:xfrm>
        </p:grpSpPr>
        <p:cxnSp>
          <p:nvCxnSpPr>
            <p:cNvPr id="12" name="Connettore 1 11"/>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0" name="Connettore 1 129"/>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1" name="Connettore 1 130"/>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2" name="Titolo 1"/>
          <p:cNvSpPr txBox="1">
            <a:spLocks/>
          </p:cNvSpPr>
          <p:nvPr/>
        </p:nvSpPr>
        <p:spPr>
          <a:xfrm>
            <a:off x="512270" y="4686556"/>
            <a:ext cx="11016872" cy="2314517"/>
          </a:xfrm>
          <a:prstGeom prst="rect">
            <a:avLst/>
          </a:prstGeom>
        </p:spPr>
        <p:txBody>
          <a:bodyPr>
            <a:normAutofit fontScale="77500" lnSpcReduction="20000"/>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sz="3800" dirty="0" smtClean="0"/>
              <a:t>Welcome to </a:t>
            </a:r>
            <a:r>
              <a:rPr lang="en-US" sz="3800" dirty="0" err="1" smtClean="0"/>
              <a:t>Politecnico</a:t>
            </a:r>
            <a:r>
              <a:rPr lang="en-US" sz="3800" dirty="0" smtClean="0"/>
              <a:t>!</a:t>
            </a:r>
          </a:p>
          <a:p>
            <a:endParaRPr lang="en-US" sz="3800" dirty="0" smtClean="0"/>
          </a:p>
          <a:p>
            <a:r>
              <a:rPr lang="en-US" sz="3800" i="1" dirty="0" smtClean="0"/>
              <a:t>How to best enjoy the choice you have made</a:t>
            </a:r>
          </a:p>
          <a:p>
            <a:endParaRPr lang="en-US" sz="2100" b="0" i="1" dirty="0" smtClean="0"/>
          </a:p>
          <a:p>
            <a:endParaRPr lang="en-US" sz="2400" b="0" dirty="0" smtClean="0"/>
          </a:p>
          <a:p>
            <a:r>
              <a:rPr lang="en-US" sz="1600" b="0" i="1" dirty="0" smtClean="0"/>
              <a:t>Alberto </a:t>
            </a:r>
            <a:r>
              <a:rPr lang="en-US" sz="1600" b="0" i="1" dirty="0" err="1" smtClean="0"/>
              <a:t>Taliercio</a:t>
            </a:r>
            <a:r>
              <a:rPr lang="en-US" sz="1600" b="0" i="1" dirty="0" smtClean="0"/>
              <a:t> – Dean of the School of Civil, Environmental and Land Management Engineering</a:t>
            </a:r>
            <a:endParaRPr lang="en-US" sz="2100" b="0" i="1" dirty="0" smtClean="0"/>
          </a:p>
          <a:p>
            <a:pPr algn="r"/>
            <a:endParaRPr lang="en-US" sz="2100" b="0" i="1" dirty="0" smtClean="0"/>
          </a:p>
          <a:p>
            <a:pPr algn="r"/>
            <a:r>
              <a:rPr lang="en-US" sz="2100" b="0" i="1" dirty="0" smtClean="0"/>
              <a:t>September </a:t>
            </a:r>
            <a:r>
              <a:rPr lang="en-US" sz="2100" b="0" i="1" dirty="0" smtClean="0"/>
              <a:t>2023</a:t>
            </a:r>
            <a:endParaRPr lang="en-US" sz="2100" b="0" i="1" dirty="0" smtClean="0"/>
          </a:p>
          <a:p>
            <a:pPr algn="r"/>
            <a:endParaRPr lang="en-US" sz="2400" b="0" i="1" dirty="0"/>
          </a:p>
        </p:txBody>
      </p:sp>
    </p:spTree>
    <p:extLst>
      <p:ext uri="{BB962C8B-B14F-4D97-AF65-F5344CB8AC3E}">
        <p14:creationId xmlns:p14="http://schemas.microsoft.com/office/powerpoint/2010/main" val="42646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400" dirty="0"/>
              <a:t>The role of </a:t>
            </a:r>
            <a:r>
              <a:rPr lang="en-US" sz="2400" dirty="0" smtClean="0"/>
              <a:t>the Student </a:t>
            </a:r>
            <a:r>
              <a:rPr lang="en-US" sz="2400" dirty="0"/>
              <a:t>Representatives</a:t>
            </a:r>
            <a:endParaRPr lang="en-US" sz="2400" noProof="0" dirty="0"/>
          </a:p>
        </p:txBody>
      </p:sp>
      <p:sp>
        <p:nvSpPr>
          <p:cNvPr id="7" name="CasellaDiTesto 6"/>
          <p:cNvSpPr txBox="1"/>
          <p:nvPr/>
        </p:nvSpPr>
        <p:spPr>
          <a:xfrm>
            <a:off x="384695" y="1746708"/>
            <a:ext cx="11184060" cy="3785652"/>
          </a:xfrm>
          <a:prstGeom prst="rect">
            <a:avLst/>
          </a:prstGeom>
          <a:noFill/>
        </p:spPr>
        <p:txBody>
          <a:bodyPr wrap="square" rtlCol="0">
            <a:spAutoFit/>
          </a:bodyPr>
          <a:lstStyle/>
          <a:p>
            <a:endParaRPr lang="en-US" sz="2000" dirty="0"/>
          </a:p>
          <a:p>
            <a:r>
              <a:rPr lang="en-US" sz="2000" dirty="0"/>
              <a:t>The commitment of the Student Representatives has allowed POLIMI to achieve several positive results such as:</a:t>
            </a:r>
          </a:p>
          <a:p>
            <a:pPr marL="342900" indent="-342900">
              <a:buFontTx/>
              <a:buChar char="-"/>
            </a:pPr>
            <a:r>
              <a:rPr lang="en-US" sz="2000" dirty="0"/>
              <a:t>The reorganization of educational activities</a:t>
            </a:r>
          </a:p>
          <a:p>
            <a:pPr marL="342900" indent="-342900">
              <a:buFontTx/>
              <a:buChar char="-"/>
            </a:pPr>
            <a:r>
              <a:rPr lang="en-US" sz="2000" dirty="0"/>
              <a:t>Benefits of the «Right to Education» (including scholarships for low income students)</a:t>
            </a:r>
          </a:p>
          <a:p>
            <a:pPr marL="342900" indent="-342900">
              <a:buFontTx/>
              <a:buChar char="-"/>
            </a:pPr>
            <a:r>
              <a:rPr lang="en-US" sz="2000" dirty="0"/>
              <a:t>Exemptions to tuition fees for top students</a:t>
            </a:r>
          </a:p>
          <a:p>
            <a:endParaRPr lang="en-US" sz="2000" dirty="0"/>
          </a:p>
          <a:p>
            <a:endParaRPr lang="en-US" sz="2000" dirty="0"/>
          </a:p>
          <a:p>
            <a:r>
              <a:rPr lang="en-US" sz="2000" dirty="0"/>
              <a:t>You do have the opportunity to influence with your ideas the University decision processes: </a:t>
            </a:r>
          </a:p>
          <a:p>
            <a:pPr marL="800100" lvl="1" indent="-342900">
              <a:buFont typeface="Arial" panose="020B0604020202020204" pitchFamily="34" charset="0"/>
              <a:buChar char="•"/>
            </a:pPr>
            <a:r>
              <a:rPr lang="en-US" sz="2000" dirty="0"/>
              <a:t>Get in contact with Student Representatives and tell them your suggestions</a:t>
            </a:r>
          </a:p>
          <a:p>
            <a:pPr marL="800100" lvl="1" indent="-342900">
              <a:buFont typeface="Arial" panose="020B0604020202020204" pitchFamily="34" charset="0"/>
              <a:buChar char="•"/>
            </a:pPr>
            <a:r>
              <a:rPr lang="en-US" sz="2000" dirty="0"/>
              <a:t>Consider candidate yourself to become a Representative</a:t>
            </a:r>
          </a:p>
          <a:p>
            <a:endParaRPr lang="en-US" sz="2000" dirty="0"/>
          </a:p>
        </p:txBody>
      </p:sp>
    </p:spTree>
    <p:extLst>
      <p:ext uri="{BB962C8B-B14F-4D97-AF65-F5344CB8AC3E}">
        <p14:creationId xmlns:p14="http://schemas.microsoft.com/office/powerpoint/2010/main" val="418277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400" noProof="0" dirty="0"/>
              <a:t>The Student </a:t>
            </a:r>
            <a:r>
              <a:rPr lang="en-US" sz="2400" noProof="0" dirty="0" err="1"/>
              <a:t>Ombuds</a:t>
            </a:r>
            <a:r>
              <a:rPr lang="en-US" sz="2400" noProof="0" dirty="0"/>
              <a:t> </a:t>
            </a:r>
            <a:r>
              <a:rPr lang="en-US" sz="2400" noProof="0" dirty="0" smtClean="0"/>
              <a:t>office</a:t>
            </a:r>
            <a:endParaRPr lang="en-US" sz="2400" noProof="0" dirty="0"/>
          </a:p>
        </p:txBody>
      </p:sp>
      <p:sp>
        <p:nvSpPr>
          <p:cNvPr id="3" name="Segnaposto contenuto 2"/>
          <p:cNvSpPr>
            <a:spLocks noGrp="1"/>
          </p:cNvSpPr>
          <p:nvPr>
            <p:ph idx="1"/>
          </p:nvPr>
        </p:nvSpPr>
        <p:spPr>
          <a:xfrm>
            <a:off x="292771" y="1607940"/>
            <a:ext cx="9494696" cy="1897743"/>
          </a:xfrm>
        </p:spPr>
        <p:txBody>
          <a:bodyPr>
            <a:noAutofit/>
          </a:bodyPr>
          <a:lstStyle/>
          <a:p>
            <a:r>
              <a:rPr lang="en-US" noProof="0" dirty="0">
                <a:latin typeface="+mj-lt"/>
              </a:rPr>
              <a:t>Students who wish to complain about </a:t>
            </a:r>
            <a:r>
              <a:rPr lang="en-US" noProof="0" dirty="0" smtClean="0">
                <a:latin typeface="+mj-lt"/>
              </a:rPr>
              <a:t>any behavior </a:t>
            </a:r>
            <a:r>
              <a:rPr lang="en-US" noProof="0" dirty="0">
                <a:latin typeface="+mj-lt"/>
              </a:rPr>
              <a:t>that violates the university regulations and the rights and duties of students of POLIMI may contact the </a:t>
            </a:r>
            <a:r>
              <a:rPr lang="en-US" noProof="0" dirty="0" err="1" smtClean="0">
                <a:latin typeface="+mj-lt"/>
              </a:rPr>
              <a:t>Ombuds</a:t>
            </a:r>
            <a:r>
              <a:rPr lang="en-US" noProof="0" dirty="0" smtClean="0">
                <a:latin typeface="+mj-lt"/>
              </a:rPr>
              <a:t>(wo)man</a:t>
            </a:r>
            <a:r>
              <a:rPr lang="en-US" noProof="0" dirty="0">
                <a:latin typeface="+mj-lt"/>
              </a:rPr>
              <a:t>.</a:t>
            </a:r>
          </a:p>
          <a:p>
            <a:r>
              <a:rPr lang="en-US" noProof="0" dirty="0">
                <a:latin typeface="+mj-lt"/>
              </a:rPr>
              <a:t>The </a:t>
            </a:r>
            <a:r>
              <a:rPr lang="en-US" noProof="0" dirty="0" err="1" smtClean="0">
                <a:latin typeface="+mj-lt"/>
              </a:rPr>
              <a:t>Ombuds</a:t>
            </a:r>
            <a:r>
              <a:rPr lang="en-US" noProof="0" dirty="0" smtClean="0">
                <a:latin typeface="+mj-lt"/>
              </a:rPr>
              <a:t>(wo)man </a:t>
            </a:r>
            <a:r>
              <a:rPr lang="en-US" noProof="0" dirty="0">
                <a:latin typeface="+mj-lt"/>
              </a:rPr>
              <a:t>acts after a non-anonymous complaint is made, carries out an adequate investigation into the matter and tries to solve it, protects the student against any reprisals, informs the complainant and the student representatives of the outcome of the inquiry.</a:t>
            </a:r>
          </a:p>
          <a:p>
            <a:r>
              <a:rPr lang="en-US" noProof="0" dirty="0">
                <a:latin typeface="+mj-lt"/>
              </a:rPr>
              <a:t>The </a:t>
            </a:r>
            <a:r>
              <a:rPr lang="en-US" noProof="0" dirty="0" smtClean="0">
                <a:latin typeface="+mj-lt"/>
              </a:rPr>
              <a:t>Ombudswoman </a:t>
            </a:r>
            <a:r>
              <a:rPr lang="en-US" noProof="0" dirty="0" smtClean="0">
                <a:latin typeface="+mj-lt"/>
              </a:rPr>
              <a:t>is currently </a:t>
            </a:r>
            <a:r>
              <a:rPr lang="en-US" b="1" noProof="0" dirty="0" smtClean="0">
                <a:latin typeface="+mj-lt"/>
              </a:rPr>
              <a:t>Prof. Maria Vittoria </a:t>
            </a:r>
            <a:r>
              <a:rPr lang="en-US" b="1" noProof="0" dirty="0" err="1" smtClean="0">
                <a:latin typeface="+mj-lt"/>
              </a:rPr>
              <a:t>Diamanti</a:t>
            </a:r>
            <a:r>
              <a:rPr lang="en-US" noProof="0" dirty="0" smtClean="0">
                <a:latin typeface="+mj-lt"/>
              </a:rPr>
              <a:t> </a:t>
            </a:r>
            <a:endParaRPr lang="en-US" noProof="0" dirty="0">
              <a:latin typeface="+mj-lt"/>
            </a:endParaRPr>
          </a:p>
          <a:p>
            <a:r>
              <a:rPr lang="en-US" noProof="0" dirty="0">
                <a:latin typeface="+mj-lt"/>
              </a:rPr>
              <a:t>Contact: </a:t>
            </a:r>
          </a:p>
          <a:p>
            <a:pPr marL="342900" indent="-342900">
              <a:buFontTx/>
              <a:buChar char="-"/>
            </a:pPr>
            <a:r>
              <a:rPr lang="en-US" noProof="0" dirty="0">
                <a:latin typeface="+mj-lt"/>
              </a:rPr>
              <a:t>Email: </a:t>
            </a:r>
            <a:r>
              <a:rPr lang="en-US" u="sng" noProof="0" dirty="0">
                <a:latin typeface="+mj-lt"/>
                <a:hlinkClick r:id="rId2"/>
              </a:rPr>
              <a:t>difensoredeglistudenti@polimi.it</a:t>
            </a:r>
            <a:endParaRPr lang="en-US" noProof="0" dirty="0">
              <a:latin typeface="+mj-lt"/>
            </a:endParaRPr>
          </a:p>
          <a:p>
            <a:pPr marL="342900" indent="-342900">
              <a:buFontTx/>
              <a:buChar char="-"/>
            </a:pPr>
            <a:r>
              <a:rPr lang="en-US" noProof="0" dirty="0">
                <a:latin typeface="+mj-lt"/>
              </a:rPr>
              <a:t>Tel: </a:t>
            </a:r>
            <a:r>
              <a:rPr lang="en-US" noProof="0" dirty="0" smtClean="0">
                <a:latin typeface="+mj-lt"/>
              </a:rPr>
              <a:t>02.2399.3137</a:t>
            </a:r>
            <a:endParaRPr lang="en-US" noProof="0" dirty="0">
              <a:latin typeface="+mj-lt"/>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15"/>
          <a:stretch/>
        </p:blipFill>
        <p:spPr bwMode="auto">
          <a:xfrm>
            <a:off x="9915525" y="1539339"/>
            <a:ext cx="2065019" cy="245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15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824739" y="378930"/>
            <a:ext cx="8542522" cy="968375"/>
          </a:xfrm>
        </p:spPr>
        <p:txBody>
          <a:bodyPr>
            <a:normAutofit/>
          </a:bodyPr>
          <a:lstStyle/>
          <a:p>
            <a:pPr algn="ctr"/>
            <a:r>
              <a:rPr lang="en-US" sz="5400" b="0" noProof="0" dirty="0">
                <a:solidFill>
                  <a:schemeClr val="tx1"/>
                </a:solidFill>
              </a:rPr>
              <a:t>Services and Opportunities</a:t>
            </a:r>
          </a:p>
        </p:txBody>
      </p:sp>
      <p:pic>
        <p:nvPicPr>
          <p:cNvPr id="6" name="Picture 5" descr="A group of people sitting at a table&#10;&#10;Description automatically generated">
            <a:extLst>
              <a:ext uri="{FF2B5EF4-FFF2-40B4-BE49-F238E27FC236}">
                <a16:creationId xmlns:a16="http://schemas.microsoft.com/office/drawing/2014/main" xmlns="" id="{E38B9102-C455-B245-95DE-0A28C45731C7}"/>
              </a:ext>
            </a:extLst>
          </p:cNvPr>
          <p:cNvPicPr>
            <a:picLocks noChangeAspect="1"/>
          </p:cNvPicPr>
          <p:nvPr/>
        </p:nvPicPr>
        <p:blipFill rotWithShape="1">
          <a:blip r:embed="rId2"/>
          <a:srcRect t="12172" b="26105"/>
          <a:stretch/>
        </p:blipFill>
        <p:spPr>
          <a:xfrm>
            <a:off x="0" y="1817783"/>
            <a:ext cx="12192000" cy="5040217"/>
          </a:xfrm>
          <a:prstGeom prst="rect">
            <a:avLst/>
          </a:prstGeom>
        </p:spPr>
      </p:pic>
    </p:spTree>
    <p:extLst>
      <p:ext uri="{BB962C8B-B14F-4D97-AF65-F5344CB8AC3E}">
        <p14:creationId xmlns:p14="http://schemas.microsoft.com/office/powerpoint/2010/main" val="397839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a:xfrm>
            <a:off x="262467" y="230438"/>
            <a:ext cx="9674747" cy="617904"/>
          </a:xfrm>
        </p:spPr>
        <p:txBody>
          <a:bodyPr/>
          <a:lstStyle/>
          <a:p>
            <a:r>
              <a:rPr lang="en-US" sz="2800" noProof="0" dirty="0"/>
              <a:t>Student support services: </a:t>
            </a:r>
            <a:r>
              <a:rPr lang="en-US" sz="2800" noProof="0" dirty="0" smtClean="0"/>
              <a:t>whom </a:t>
            </a:r>
            <a:r>
              <a:rPr lang="en-US" sz="2800" noProof="0" dirty="0"/>
              <a:t>to contact for …</a:t>
            </a:r>
          </a:p>
        </p:txBody>
      </p:sp>
      <p:sp>
        <p:nvSpPr>
          <p:cNvPr id="589827" name="Rectangle 3"/>
          <p:cNvSpPr>
            <a:spLocks noGrp="1" noChangeArrowheads="1"/>
          </p:cNvSpPr>
          <p:nvPr>
            <p:ph type="body" idx="1"/>
          </p:nvPr>
        </p:nvSpPr>
        <p:spPr>
          <a:xfrm>
            <a:off x="262467" y="1362384"/>
            <a:ext cx="7795200" cy="4731330"/>
          </a:xfrm>
          <a:effectLst/>
        </p:spPr>
        <p:txBody>
          <a:bodyPr>
            <a:normAutofit fontScale="92500" lnSpcReduction="20000"/>
          </a:bodyPr>
          <a:lstStyle/>
          <a:p>
            <a:pPr>
              <a:lnSpc>
                <a:spcPct val="90000"/>
              </a:lnSpc>
              <a:defRPr/>
            </a:pPr>
            <a:r>
              <a:rPr lang="en-US" b="1" noProof="0" dirty="0"/>
              <a:t>Questions related to courses:</a:t>
            </a:r>
          </a:p>
          <a:p>
            <a:pPr marL="457200" indent="-363538">
              <a:lnSpc>
                <a:spcPct val="90000"/>
              </a:lnSpc>
              <a:buFont typeface="+mj-lt"/>
              <a:buAutoNum type="arabicPeriod"/>
              <a:defRPr/>
            </a:pPr>
            <a:r>
              <a:rPr lang="en-US" noProof="0" dirty="0"/>
              <a:t>Course teacher(s)</a:t>
            </a:r>
          </a:p>
          <a:p>
            <a:pPr marL="457200" indent="-363538">
              <a:lnSpc>
                <a:spcPct val="90000"/>
              </a:lnSpc>
              <a:buFont typeface="+mj-lt"/>
              <a:buAutoNum type="arabicPeriod"/>
              <a:defRPr/>
            </a:pPr>
            <a:r>
              <a:rPr lang="en-US" noProof="0" dirty="0"/>
              <a:t>Study Program Coordinator</a:t>
            </a:r>
          </a:p>
          <a:p>
            <a:pPr marL="457200" indent="-363538">
              <a:lnSpc>
                <a:spcPct val="90000"/>
              </a:lnSpc>
              <a:buFont typeface="+mj-lt"/>
              <a:buAutoNum type="arabicPeriod"/>
              <a:defRPr/>
            </a:pPr>
            <a:r>
              <a:rPr lang="en-US" noProof="0" dirty="0"/>
              <a:t>Student Representatives</a:t>
            </a:r>
          </a:p>
          <a:p>
            <a:pPr marL="457200" indent="-363538">
              <a:lnSpc>
                <a:spcPct val="90000"/>
              </a:lnSpc>
              <a:buFont typeface="+mj-lt"/>
              <a:buAutoNum type="arabicPeriod"/>
              <a:defRPr/>
            </a:pPr>
            <a:r>
              <a:rPr lang="en-US" noProof="0" dirty="0"/>
              <a:t>Joint Professor-Student Committee</a:t>
            </a:r>
          </a:p>
          <a:p>
            <a:pPr marL="457200" indent="-363538">
              <a:lnSpc>
                <a:spcPct val="90000"/>
              </a:lnSpc>
              <a:buFont typeface="+mj-lt"/>
              <a:buAutoNum type="arabicPeriod"/>
              <a:defRPr/>
            </a:pPr>
            <a:r>
              <a:rPr lang="en-US" noProof="0" dirty="0"/>
              <a:t>Dean of the School</a:t>
            </a:r>
          </a:p>
          <a:p>
            <a:pPr marL="457200" indent="-363538">
              <a:lnSpc>
                <a:spcPct val="90000"/>
              </a:lnSpc>
              <a:buFont typeface="+mj-lt"/>
              <a:buAutoNum type="arabicPeriod"/>
              <a:defRPr/>
            </a:pPr>
            <a:r>
              <a:rPr lang="en-US" noProof="0" dirty="0"/>
              <a:t>Ombudsman</a:t>
            </a:r>
          </a:p>
          <a:p>
            <a:pPr>
              <a:lnSpc>
                <a:spcPct val="90000"/>
              </a:lnSpc>
              <a:spcBef>
                <a:spcPts val="1080"/>
              </a:spcBef>
              <a:defRPr/>
            </a:pPr>
            <a:r>
              <a:rPr lang="en-US" b="1" noProof="0" dirty="0"/>
              <a:t>Administrative matters:</a:t>
            </a:r>
          </a:p>
          <a:p>
            <a:pPr marL="342900" indent="-249238">
              <a:lnSpc>
                <a:spcPct val="120000"/>
              </a:lnSpc>
              <a:buFont typeface="Arial" panose="020B0604020202020204" pitchFamily="34" charset="0"/>
              <a:buChar char="•"/>
              <a:defRPr/>
            </a:pPr>
            <a:r>
              <a:rPr lang="en-US" noProof="0" dirty="0"/>
              <a:t>Student </a:t>
            </a:r>
            <a:r>
              <a:rPr lang="en-US" noProof="0" dirty="0" smtClean="0"/>
              <a:t>office </a:t>
            </a:r>
            <a:r>
              <a:rPr lang="en-US" noProof="0" dirty="0"/>
              <a:t>(desks, online chat, chatbot, email </a:t>
            </a:r>
            <a:r>
              <a:rPr lang="en-US" noProof="0" dirty="0">
                <a:hlinkClick r:id="rId3">
                  <a:extLst>
                    <a:ext uri="{A12FA001-AC4F-418D-AE19-62706E023703}">
                      <ahyp:hlinkClr xmlns:ahyp="http://schemas.microsoft.com/office/drawing/2018/hyperlinkcolor" xmlns="" val="tx"/>
                    </a:ext>
                  </a:extLst>
                </a:hlinkClick>
              </a:rPr>
              <a:t>https://www.polimi.it/en/current-students/contacts/</a:t>
            </a:r>
            <a:r>
              <a:rPr lang="en-US" noProof="0" dirty="0"/>
              <a:t> )</a:t>
            </a:r>
            <a:endParaRPr lang="en-US" b="1" noProof="0" dirty="0"/>
          </a:p>
          <a:p>
            <a:pPr>
              <a:lnSpc>
                <a:spcPct val="90000"/>
              </a:lnSpc>
              <a:spcBef>
                <a:spcPts val="1080"/>
              </a:spcBef>
              <a:defRPr/>
            </a:pPr>
            <a:r>
              <a:rPr lang="en-US" b="1" noProof="0" dirty="0"/>
              <a:t>Organizational questions and study plans:</a:t>
            </a:r>
          </a:p>
          <a:p>
            <a:pPr marL="342900" indent="-249238">
              <a:lnSpc>
                <a:spcPct val="120000"/>
              </a:lnSpc>
              <a:buFont typeface="Arial" panose="020B0604020202020204" pitchFamily="34" charset="0"/>
              <a:buChar char="•"/>
              <a:defRPr/>
            </a:pPr>
            <a:r>
              <a:rPr lang="en-US" noProof="0" dirty="0"/>
              <a:t>Reference persons of the study program</a:t>
            </a:r>
          </a:p>
          <a:p>
            <a:pPr marL="342900" indent="-249238">
              <a:lnSpc>
                <a:spcPct val="120000"/>
              </a:lnSpc>
              <a:buFont typeface="Arial" panose="020B0604020202020204" pitchFamily="34" charset="0"/>
              <a:buChar char="•"/>
              <a:defRPr/>
            </a:pPr>
            <a:r>
              <a:rPr lang="en-US" noProof="0" dirty="0"/>
              <a:t>Dean’s offices (desks, chat, email</a:t>
            </a:r>
            <a:r>
              <a:rPr lang="en-US" noProof="0" dirty="0">
                <a:hlinkClick r:id="rId3">
                  <a:extLst>
                    <a:ext uri="{A12FA001-AC4F-418D-AE19-62706E023703}">
                      <ahyp:hlinkClr xmlns:ahyp="http://schemas.microsoft.com/office/drawing/2018/hyperlinkcolor" xmlns="" val="tx"/>
                    </a:ext>
                  </a:extLst>
                </a:hlinkClick>
              </a:rPr>
              <a:t> https://www.polimi.it/en/current-students/contacts/</a:t>
            </a:r>
            <a:r>
              <a:rPr lang="en-US" noProof="0" dirty="0"/>
              <a:t> )</a:t>
            </a:r>
          </a:p>
          <a:p>
            <a:pPr marL="342900" indent="-249238">
              <a:lnSpc>
                <a:spcPct val="120000"/>
              </a:lnSpc>
              <a:buFont typeface="Arial" panose="020B0604020202020204" pitchFamily="34" charset="0"/>
              <a:buChar char="•"/>
              <a:defRPr/>
            </a:pPr>
            <a:r>
              <a:rPr lang="en-US" noProof="0" dirty="0"/>
              <a:t>Department student office</a:t>
            </a:r>
          </a:p>
          <a:p>
            <a:pPr>
              <a:lnSpc>
                <a:spcPct val="90000"/>
              </a:lnSpc>
              <a:defRPr/>
            </a:pPr>
            <a:endParaRPr lang="en-US" noProof="0" dirty="0"/>
          </a:p>
        </p:txBody>
      </p:sp>
      <p:pic>
        <p:nvPicPr>
          <p:cNvPr id="3" name="Picture 2" descr="A group of people in a room&#10;&#10;Description automatically generated">
            <a:extLst>
              <a:ext uri="{FF2B5EF4-FFF2-40B4-BE49-F238E27FC236}">
                <a16:creationId xmlns:a16="http://schemas.microsoft.com/office/drawing/2014/main" xmlns="" id="{2A291438-0F70-8E46-95A0-5D46D8C718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90560" y="1482487"/>
            <a:ext cx="3901440" cy="4318000"/>
          </a:xfrm>
          <a:prstGeom prst="rect">
            <a:avLst/>
          </a:prstGeom>
        </p:spPr>
      </p:pic>
    </p:spTree>
    <p:extLst>
      <p:ext uri="{BB962C8B-B14F-4D97-AF65-F5344CB8AC3E}">
        <p14:creationId xmlns:p14="http://schemas.microsoft.com/office/powerpoint/2010/main" val="4178145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a:xfrm>
            <a:off x="262467" y="230438"/>
            <a:ext cx="8570383" cy="617904"/>
          </a:xfrm>
        </p:spPr>
        <p:txBody>
          <a:bodyPr/>
          <a:lstStyle/>
          <a:p>
            <a:r>
              <a:rPr lang="en-US" sz="2800" noProof="0" dirty="0"/>
              <a:t>Reference Rules</a:t>
            </a:r>
          </a:p>
        </p:txBody>
      </p:sp>
      <p:sp>
        <p:nvSpPr>
          <p:cNvPr id="589827" name="Rectangle 3"/>
          <p:cNvSpPr>
            <a:spLocks noGrp="1" noChangeArrowheads="1"/>
          </p:cNvSpPr>
          <p:nvPr>
            <p:ph type="body" idx="1"/>
          </p:nvPr>
        </p:nvSpPr>
        <p:spPr>
          <a:xfrm>
            <a:off x="178042" y="1600329"/>
            <a:ext cx="9021375" cy="4731330"/>
          </a:xfrm>
        </p:spPr>
        <p:txBody>
          <a:bodyPr>
            <a:normAutofit/>
          </a:bodyPr>
          <a:lstStyle/>
          <a:p>
            <a:pPr marL="457200" indent="-363538">
              <a:lnSpc>
                <a:spcPct val="90000"/>
              </a:lnSpc>
              <a:spcBef>
                <a:spcPts val="1728"/>
              </a:spcBef>
              <a:buFont typeface="Arial" panose="020B0604020202020204" pitchFamily="34" charset="0"/>
              <a:buChar char="•"/>
              <a:defRPr/>
            </a:pPr>
            <a:r>
              <a:rPr lang="en-US" b="1" noProof="0" dirty="0"/>
              <a:t>Educational rules </a:t>
            </a:r>
            <a:r>
              <a:rPr lang="en-US" noProof="0" dirty="0"/>
              <a:t>of the study program  </a:t>
            </a:r>
            <a:r>
              <a:rPr lang="en-US" noProof="0" dirty="0" smtClean="0">
                <a:hlinkClick r:id="rId3"/>
              </a:rPr>
              <a:t>https</a:t>
            </a:r>
            <a:r>
              <a:rPr lang="en-US" noProof="0" dirty="0">
                <a:hlinkClick r:id="rId3"/>
              </a:rPr>
              <a:t>://www.polimi.it/en/programmes</a:t>
            </a:r>
            <a:r>
              <a:rPr lang="en-US" noProof="0" dirty="0" smtClean="0">
                <a:hlinkClick r:id="rId3"/>
              </a:rPr>
              <a:t>/</a:t>
            </a:r>
            <a:endParaRPr lang="en-US" noProof="0" dirty="0"/>
          </a:p>
          <a:p>
            <a:pPr marL="457200" indent="-363538">
              <a:lnSpc>
                <a:spcPct val="90000"/>
              </a:lnSpc>
              <a:spcBef>
                <a:spcPts val="1728"/>
              </a:spcBef>
              <a:buFont typeface="Arial" panose="020B0604020202020204" pitchFamily="34" charset="0"/>
              <a:buChar char="•"/>
              <a:defRPr/>
            </a:pPr>
            <a:r>
              <a:rPr lang="en-US" b="1" noProof="0" dirty="0"/>
              <a:t>Charter of the rights and duties of </a:t>
            </a:r>
            <a:r>
              <a:rPr lang="en-US" b="1" noProof="0" dirty="0" smtClean="0"/>
              <a:t>students</a:t>
            </a:r>
            <a:r>
              <a:rPr lang="en-US" noProof="0" dirty="0" smtClean="0"/>
              <a:t> (in Italian)</a:t>
            </a:r>
            <a:r>
              <a:rPr lang="en-US" b="1" noProof="0" dirty="0" smtClean="0"/>
              <a:t> </a:t>
            </a:r>
            <a:r>
              <a:rPr lang="en-US" noProof="0" dirty="0" smtClean="0">
                <a:hlinkClick r:id="rId4"/>
              </a:rPr>
              <a:t>https://www.normativa.polimi.it/strumenti/dettaglio-regolamento/carta-dei-diritti-e-dei-doveri-degli-studenti-universitari-del-politecnico-di-milano-revisionato</a:t>
            </a:r>
            <a:endParaRPr lang="en-US" noProof="0" dirty="0"/>
          </a:p>
          <a:p>
            <a:pPr marL="457200" indent="-363538">
              <a:lnSpc>
                <a:spcPct val="90000"/>
              </a:lnSpc>
              <a:spcBef>
                <a:spcPts val="1728"/>
              </a:spcBef>
              <a:buFont typeface="Arial" panose="020B0604020202020204" pitchFamily="34" charset="0"/>
              <a:buChar char="•"/>
              <a:defRPr/>
            </a:pPr>
            <a:r>
              <a:rPr lang="en-US" b="1" noProof="0" dirty="0" smtClean="0"/>
              <a:t>University Rules and Regulations</a:t>
            </a:r>
          </a:p>
          <a:p>
            <a:pPr marL="457200">
              <a:lnSpc>
                <a:spcPct val="90000"/>
              </a:lnSpc>
              <a:spcBef>
                <a:spcPts val="0"/>
              </a:spcBef>
              <a:defRPr/>
            </a:pPr>
            <a:r>
              <a:rPr lang="en-US" dirty="0">
                <a:hlinkClick r:id="rId5"/>
              </a:rPr>
              <a:t>https://www.polimi.it/en/current-students</a:t>
            </a:r>
            <a:endParaRPr lang="en-US" dirty="0"/>
          </a:p>
          <a:p>
            <a:pPr marL="457200" indent="-363538">
              <a:lnSpc>
                <a:spcPct val="90000"/>
              </a:lnSpc>
              <a:spcBef>
                <a:spcPts val="1728"/>
              </a:spcBef>
              <a:buFont typeface="Arial" panose="020B0604020202020204" pitchFamily="34" charset="0"/>
              <a:buChar char="•"/>
              <a:defRPr/>
            </a:pPr>
            <a:r>
              <a:rPr lang="en-US" b="1" noProof="0" dirty="0"/>
              <a:t>Academic calendar and deadlines  </a:t>
            </a:r>
            <a:r>
              <a:rPr lang="en-US" noProof="0" dirty="0" smtClean="0">
                <a:hlinkClick r:id="rId6"/>
              </a:rPr>
              <a:t>https://www.polimi.it/en/current-students/calendar-and-deadlines</a:t>
            </a:r>
            <a:endParaRPr lang="en-US" noProof="0" dirty="0"/>
          </a:p>
        </p:txBody>
      </p:sp>
      <p:pic>
        <p:nvPicPr>
          <p:cNvPr id="3" name="Picture 2" descr="A group of people sitting at a desk in front of a computer&#10;&#10;Description automatically generated">
            <a:extLst>
              <a:ext uri="{FF2B5EF4-FFF2-40B4-BE49-F238E27FC236}">
                <a16:creationId xmlns:a16="http://schemas.microsoft.com/office/drawing/2014/main" xmlns="" id="{3FC60261-0E25-B745-BD85-81F7A1701C2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35588" y="1600329"/>
            <a:ext cx="2856411" cy="4295374"/>
          </a:xfrm>
          <a:prstGeom prst="rect">
            <a:avLst/>
          </a:prstGeom>
        </p:spPr>
      </p:pic>
    </p:spTree>
    <p:extLst>
      <p:ext uri="{BB962C8B-B14F-4D97-AF65-F5344CB8AC3E}">
        <p14:creationId xmlns:p14="http://schemas.microsoft.com/office/powerpoint/2010/main" val="30958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a:xfrm>
            <a:off x="262467" y="230438"/>
            <a:ext cx="8570383" cy="617904"/>
          </a:xfrm>
        </p:spPr>
        <p:txBody>
          <a:bodyPr/>
          <a:lstStyle/>
          <a:p>
            <a:r>
              <a:rPr lang="en-US" sz="2800" noProof="0" dirty="0"/>
              <a:t>Information pages and tools</a:t>
            </a:r>
          </a:p>
        </p:txBody>
      </p:sp>
      <p:sp>
        <p:nvSpPr>
          <p:cNvPr id="589827" name="Rectangle 3"/>
          <p:cNvSpPr>
            <a:spLocks noGrp="1" noChangeArrowheads="1"/>
          </p:cNvSpPr>
          <p:nvPr>
            <p:ph type="body" idx="1"/>
          </p:nvPr>
        </p:nvSpPr>
        <p:spPr>
          <a:xfrm>
            <a:off x="180171" y="1315351"/>
            <a:ext cx="11794115" cy="1837152"/>
          </a:xfrm>
        </p:spPr>
        <p:txBody>
          <a:bodyPr>
            <a:noAutofit/>
          </a:bodyPr>
          <a:lstStyle/>
          <a:p>
            <a:pPr marL="285750" indent="-285750">
              <a:lnSpc>
                <a:spcPct val="90000"/>
              </a:lnSpc>
              <a:spcBef>
                <a:spcPts val="1632"/>
              </a:spcBef>
              <a:buFont typeface="Arial" panose="020B0604020202020204" pitchFamily="34" charset="0"/>
              <a:buChar char="•"/>
              <a:defRPr/>
            </a:pPr>
            <a:r>
              <a:rPr lang="en-US" sz="1800" b="1" noProof="0" dirty="0"/>
              <a:t>POLIMI web pages </a:t>
            </a:r>
            <a:r>
              <a:rPr lang="en-US" sz="1800" noProof="0" dirty="0">
                <a:hlinkClick r:id="rId3">
                  <a:extLst>
                    <a:ext uri="{A12FA001-AC4F-418D-AE19-62706E023703}">
                      <ahyp:hlinkClr xmlns:ahyp="http://schemas.microsoft.com/office/drawing/2018/hyperlinkcolor" xmlns="" val="tx"/>
                    </a:ext>
                  </a:extLst>
                </a:hlinkClick>
              </a:rPr>
              <a:t>www.polimi.it</a:t>
            </a:r>
            <a:r>
              <a:rPr lang="en-US" sz="1800" noProof="0" dirty="0"/>
              <a:t> and, in particular, the section dedicated to students (</a:t>
            </a:r>
            <a:r>
              <a:rPr lang="en-US" sz="1800" noProof="0" dirty="0">
                <a:hlinkClick r:id="rId4">
                  <a:extLst>
                    <a:ext uri="{A12FA001-AC4F-418D-AE19-62706E023703}">
                      <ahyp:hlinkClr xmlns:ahyp="http://schemas.microsoft.com/office/drawing/2018/hyperlinkcolor" xmlns="" val="tx"/>
                    </a:ext>
                  </a:extLst>
                </a:hlinkClick>
              </a:rPr>
              <a:t>https://www.polimi.it/en/current-students/</a:t>
            </a:r>
            <a:r>
              <a:rPr lang="en-US" sz="1800" noProof="0" dirty="0"/>
              <a:t>) for all information on university.</a:t>
            </a:r>
          </a:p>
          <a:p>
            <a:pPr marL="285750" indent="-285750">
              <a:lnSpc>
                <a:spcPct val="90000"/>
              </a:lnSpc>
              <a:spcBef>
                <a:spcPts val="1632"/>
              </a:spcBef>
              <a:buFont typeface="Arial" panose="020B0604020202020204" pitchFamily="34" charset="0"/>
              <a:buChar char="•"/>
              <a:defRPr/>
            </a:pPr>
            <a:r>
              <a:rPr lang="en-US" sz="1800" b="1" noProof="0" dirty="0"/>
              <a:t>School web pages</a:t>
            </a:r>
            <a:r>
              <a:rPr lang="en-US" sz="1800" noProof="0" dirty="0"/>
              <a:t> </a:t>
            </a:r>
            <a:r>
              <a:rPr lang="en-US" sz="1800" noProof="0" dirty="0">
                <a:hlinkClick r:id="rId5"/>
              </a:rPr>
              <a:t>http://</a:t>
            </a:r>
            <a:r>
              <a:rPr lang="en-US" sz="1800" noProof="0" dirty="0" smtClean="0">
                <a:hlinkClick r:id="rId5"/>
              </a:rPr>
              <a:t>www.ingcat.polimi.it</a:t>
            </a:r>
            <a:r>
              <a:rPr lang="en-US" sz="1800" noProof="0" dirty="0" smtClean="0"/>
              <a:t> </a:t>
            </a:r>
            <a:r>
              <a:rPr lang="en-US" sz="1800" noProof="0" dirty="0"/>
              <a:t>for more specific information on your school, study program, teaching activities, graduation, special initiatives, etc.</a:t>
            </a:r>
          </a:p>
          <a:p>
            <a:pPr marL="285750" indent="-285750">
              <a:lnSpc>
                <a:spcPct val="90000"/>
              </a:lnSpc>
              <a:spcBef>
                <a:spcPts val="1632"/>
              </a:spcBef>
              <a:buFont typeface="Arial" panose="020B0604020202020204" pitchFamily="34" charset="0"/>
              <a:buChar char="•"/>
              <a:defRPr/>
            </a:pPr>
            <a:r>
              <a:rPr lang="en-US" sz="1800" b="1" noProof="0" dirty="0"/>
              <a:t>Online POLIMI services </a:t>
            </a:r>
            <a:r>
              <a:rPr lang="en-US" sz="1800" noProof="0" dirty="0">
                <a:hlinkClick r:id="rId6">
                  <a:extLst>
                    <a:ext uri="{A12FA001-AC4F-418D-AE19-62706E023703}">
                      <ahyp:hlinkClr xmlns:ahyp="http://schemas.microsoft.com/office/drawing/2018/hyperlinkcolor" xmlns="" val="tx"/>
                    </a:ext>
                  </a:extLst>
                </a:hlinkClick>
              </a:rPr>
              <a:t>www.polimi.it/servizionline</a:t>
            </a:r>
            <a:r>
              <a:rPr lang="en-US" sz="1800" noProof="0" dirty="0"/>
              <a:t> your portal to all POLIMI administrative online tools</a:t>
            </a:r>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p:txBody>
      </p:sp>
      <p:pic>
        <p:nvPicPr>
          <p:cNvPr id="3" name="Picture 2" descr="A sign in front of a building&#10;&#10;Description automatically generated">
            <a:extLst>
              <a:ext uri="{FF2B5EF4-FFF2-40B4-BE49-F238E27FC236}">
                <a16:creationId xmlns:a16="http://schemas.microsoft.com/office/drawing/2014/main" xmlns="" id="{FD3BAEF0-DB4E-4243-9E83-A730F73D4C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2467" y="3248296"/>
            <a:ext cx="3672836" cy="2765515"/>
          </a:xfrm>
          <a:prstGeom prst="rect">
            <a:avLst/>
          </a:prstGeom>
          <a:ln>
            <a:solidFill>
              <a:schemeClr val="tx1"/>
            </a:solidFill>
          </a:ln>
        </p:spPr>
      </p:pic>
      <p:pic>
        <p:nvPicPr>
          <p:cNvPr id="6" name="Picture 5" descr="A screenshot of a social media post&#10;&#10;Description automatically generated">
            <a:extLst>
              <a:ext uri="{FF2B5EF4-FFF2-40B4-BE49-F238E27FC236}">
                <a16:creationId xmlns:a16="http://schemas.microsoft.com/office/drawing/2014/main" xmlns="" id="{A163AC38-11B9-8C45-A275-C520985458A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62399" y="3248294"/>
            <a:ext cx="3672836" cy="2765515"/>
          </a:xfrm>
          <a:prstGeom prst="rect">
            <a:avLst/>
          </a:prstGeom>
          <a:ln>
            <a:solidFill>
              <a:schemeClr val="tx1"/>
            </a:solidFill>
          </a:ln>
        </p:spPr>
      </p:pic>
      <p:pic>
        <p:nvPicPr>
          <p:cNvPr id="5" name="Immagine 4"/>
          <p:cNvPicPr>
            <a:picLocks noChangeAspect="1"/>
          </p:cNvPicPr>
          <p:nvPr/>
        </p:nvPicPr>
        <p:blipFill rotWithShape="1">
          <a:blip r:embed="rId9">
            <a:extLst>
              <a:ext uri="{28A0092B-C50C-407E-A947-70E740481C1C}">
                <a14:useLocalDpi xmlns:a14="http://schemas.microsoft.com/office/drawing/2010/main" val="0"/>
              </a:ext>
            </a:extLst>
          </a:blip>
          <a:srcRect t="4092" b="39798"/>
          <a:stretch/>
        </p:blipFill>
        <p:spPr>
          <a:xfrm>
            <a:off x="4156976" y="3248296"/>
            <a:ext cx="3672000" cy="2765513"/>
          </a:xfrm>
          <a:prstGeom prst="rect">
            <a:avLst/>
          </a:prstGeom>
          <a:ln>
            <a:solidFill>
              <a:schemeClr val="tx1"/>
            </a:solidFill>
          </a:ln>
        </p:spPr>
      </p:pic>
    </p:spTree>
    <p:extLst>
      <p:ext uri="{BB962C8B-B14F-4D97-AF65-F5344CB8AC3E}">
        <p14:creationId xmlns:p14="http://schemas.microsoft.com/office/powerpoint/2010/main" val="784958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a:xfrm>
            <a:off x="262467" y="230438"/>
            <a:ext cx="8570383" cy="617904"/>
          </a:xfrm>
        </p:spPr>
        <p:txBody>
          <a:bodyPr/>
          <a:lstStyle/>
          <a:p>
            <a:r>
              <a:rPr lang="en-US" sz="2800" noProof="0" dirty="0"/>
              <a:t>Information pages and tools</a:t>
            </a:r>
          </a:p>
        </p:txBody>
      </p:sp>
      <p:sp>
        <p:nvSpPr>
          <p:cNvPr id="589827" name="Rectangle 3"/>
          <p:cNvSpPr>
            <a:spLocks noGrp="1" noChangeArrowheads="1"/>
          </p:cNvSpPr>
          <p:nvPr>
            <p:ph type="body" idx="1"/>
          </p:nvPr>
        </p:nvSpPr>
        <p:spPr>
          <a:xfrm>
            <a:off x="180172" y="1575412"/>
            <a:ext cx="6272879" cy="4432195"/>
          </a:xfrm>
        </p:spPr>
        <p:txBody>
          <a:bodyPr>
            <a:noAutofit/>
          </a:bodyPr>
          <a:lstStyle/>
          <a:p>
            <a:pPr marL="285750" indent="-285750">
              <a:lnSpc>
                <a:spcPct val="90000"/>
              </a:lnSpc>
              <a:spcBef>
                <a:spcPts val="1632"/>
              </a:spcBef>
              <a:buFont typeface="Arial" panose="020B0604020202020204" pitchFamily="34" charset="0"/>
              <a:buChar char="•"/>
              <a:defRPr/>
            </a:pPr>
            <a:r>
              <a:rPr lang="en-US" sz="1800" b="1" noProof="0" dirty="0"/>
              <a:t>APP DISCOVER POLIMI</a:t>
            </a:r>
            <a:r>
              <a:rPr lang="en-US" sz="1800" noProof="0" dirty="0"/>
              <a:t>: the mobile app for freshmen that makes you discover all POLIMI services for students</a:t>
            </a:r>
          </a:p>
          <a:p>
            <a:pPr marL="285750" indent="-285750">
              <a:lnSpc>
                <a:spcPct val="90000"/>
              </a:lnSpc>
              <a:spcBef>
                <a:spcPts val="1632"/>
              </a:spcBef>
              <a:buFont typeface="Arial" panose="020B0604020202020204" pitchFamily="34" charset="0"/>
              <a:buChar char="•"/>
              <a:defRPr/>
            </a:pPr>
            <a:r>
              <a:rPr lang="en-US" sz="1800" b="1" noProof="0" dirty="0"/>
              <a:t>APP POLIMI</a:t>
            </a:r>
            <a:r>
              <a:rPr lang="en-US" sz="1800" noProof="0" dirty="0"/>
              <a:t>: the mobile app for all students devoted to access to lecture timetables, manage study plan, request support to student office, </a:t>
            </a:r>
            <a:r>
              <a:rPr lang="en-US" sz="1800" noProof="0" dirty="0" smtClean="0"/>
              <a:t>etc. </a:t>
            </a:r>
            <a:r>
              <a:rPr lang="en-US" sz="1800" noProof="0" dirty="0" smtClean="0">
                <a:hlinkClick r:id="rId3"/>
              </a:rPr>
              <a:t>https://www.polimi.it/en/services-and-opportunities/other-services-and-opportunities/ict-services/mobile-apps</a:t>
            </a:r>
            <a:endParaRPr lang="en-US" sz="1800" noProof="0" dirty="0"/>
          </a:p>
          <a:p>
            <a:pPr marL="285750" indent="-285750">
              <a:lnSpc>
                <a:spcPct val="90000"/>
              </a:lnSpc>
              <a:spcBef>
                <a:spcPts val="1632"/>
              </a:spcBef>
              <a:buFont typeface="Arial" panose="020B0604020202020204" pitchFamily="34" charset="0"/>
              <a:buChar char="•"/>
              <a:defRPr/>
            </a:pPr>
            <a:r>
              <a:rPr lang="en-US" sz="1800" noProof="0" dirty="0"/>
              <a:t>The biweekly newsletter </a:t>
            </a:r>
            <a:r>
              <a:rPr lang="en-US" sz="1800" b="1" noProof="0" dirty="0" err="1"/>
              <a:t>Politamtam</a:t>
            </a:r>
            <a:r>
              <a:rPr lang="en-US" sz="1800" noProof="0" dirty="0"/>
              <a:t> </a:t>
            </a:r>
            <a:r>
              <a:rPr lang="en-US" sz="1800" noProof="0" dirty="0">
                <a:hlinkClick r:id="rId4">
                  <a:extLst>
                    <a:ext uri="{A12FA001-AC4F-418D-AE19-62706E023703}">
                      <ahyp:hlinkClr xmlns:ahyp="http://schemas.microsoft.com/office/drawing/2018/hyperlinkcolor" xmlns="" val="tx"/>
                    </a:ext>
                  </a:extLst>
                </a:hlinkClick>
              </a:rPr>
              <a:t>http://www.politamtam.polimi.it/</a:t>
            </a:r>
            <a:r>
              <a:rPr lang="en-US" sz="1800" noProof="0" dirty="0"/>
              <a:t> for information on events, activities of student organizations, opportunities for students, and more</a:t>
            </a:r>
          </a:p>
          <a:p>
            <a:pPr marL="285750" indent="-285750">
              <a:lnSpc>
                <a:spcPct val="90000"/>
              </a:lnSpc>
              <a:spcBef>
                <a:spcPts val="1632"/>
              </a:spcBef>
              <a:buFont typeface="Arial" panose="020B0604020202020204" pitchFamily="34" charset="0"/>
              <a:buChar char="•"/>
              <a:defRPr/>
            </a:pPr>
            <a:r>
              <a:rPr lang="en-US" sz="1800" noProof="0" dirty="0"/>
              <a:t>Institutional</a:t>
            </a:r>
            <a:r>
              <a:rPr lang="en-US" sz="1800" b="1" noProof="0" dirty="0"/>
              <a:t> social channels</a:t>
            </a:r>
            <a:r>
              <a:rPr lang="en-US" sz="1800" noProof="0" dirty="0"/>
              <a:t>: </a:t>
            </a:r>
            <a:r>
              <a:rPr lang="en-US" sz="1800" noProof="0" dirty="0">
                <a:hlinkClick r:id="rId5">
                  <a:extLst>
                    <a:ext uri="{A12FA001-AC4F-418D-AE19-62706E023703}">
                      <ahyp:hlinkClr xmlns:ahyp="http://schemas.microsoft.com/office/drawing/2018/hyperlinkcolor" xmlns="" val="tx"/>
                    </a:ext>
                  </a:extLst>
                </a:hlinkClick>
              </a:rPr>
              <a:t>www.facebook.com/polimi</a:t>
            </a:r>
            <a:r>
              <a:rPr lang="en-US" sz="1800" noProof="0" dirty="0"/>
              <a:t>  </a:t>
            </a:r>
            <a:r>
              <a:rPr lang="en-US" sz="1800" noProof="0" dirty="0">
                <a:hlinkClick r:id="rId6">
                  <a:extLst>
                    <a:ext uri="{A12FA001-AC4F-418D-AE19-62706E023703}">
                      <ahyp:hlinkClr xmlns:ahyp="http://schemas.microsoft.com/office/drawing/2018/hyperlinkcolor" xmlns="" val="tx"/>
                    </a:ext>
                  </a:extLst>
                </a:hlinkClick>
              </a:rPr>
              <a:t>www.youtube.com/polimi</a:t>
            </a:r>
            <a:r>
              <a:rPr lang="en-US" sz="1800" noProof="0" dirty="0"/>
              <a:t> </a:t>
            </a:r>
            <a:r>
              <a:rPr lang="en-US" sz="1800" noProof="0" dirty="0">
                <a:hlinkClick r:id="rId7">
                  <a:extLst>
                    <a:ext uri="{A12FA001-AC4F-418D-AE19-62706E023703}">
                      <ahyp:hlinkClr xmlns:ahyp="http://schemas.microsoft.com/office/drawing/2018/hyperlinkcolor" xmlns="" val="tx"/>
                    </a:ext>
                  </a:extLst>
                </a:hlinkClick>
              </a:rPr>
              <a:t>www.instagram.com/polimi</a:t>
            </a:r>
            <a:r>
              <a:rPr lang="en-US" sz="1800" noProof="0" dirty="0"/>
              <a:t>  </a:t>
            </a:r>
            <a:r>
              <a:rPr lang="en-US" sz="1800" noProof="0" dirty="0">
                <a:hlinkClick r:id="rId8">
                  <a:extLst>
                    <a:ext uri="{A12FA001-AC4F-418D-AE19-62706E023703}">
                      <ahyp:hlinkClr xmlns:ahyp="http://schemas.microsoft.com/office/drawing/2018/hyperlinkcolor" xmlns="" val="tx"/>
                    </a:ext>
                  </a:extLst>
                </a:hlinkClick>
              </a:rPr>
              <a:t>www.twitter.com/polimi</a:t>
            </a:r>
            <a:r>
              <a:rPr lang="en-US" sz="1800" noProof="0" dirty="0"/>
              <a:t>   </a:t>
            </a:r>
            <a:r>
              <a:rPr lang="en-US" sz="1800" noProof="0" dirty="0">
                <a:hlinkClick r:id="rId9">
                  <a:extLst>
                    <a:ext uri="{A12FA001-AC4F-418D-AE19-62706E023703}">
                      <ahyp:hlinkClr xmlns:ahyp="http://schemas.microsoft.com/office/drawing/2018/hyperlinkcolor" xmlns="" val="tx"/>
                    </a:ext>
                  </a:extLst>
                </a:hlinkClick>
              </a:rPr>
              <a:t>www.linkedin.com/school/polimi</a:t>
            </a:r>
            <a:r>
              <a:rPr lang="en-US" sz="1800" noProof="0" dirty="0"/>
              <a:t>  </a:t>
            </a:r>
            <a:r>
              <a:rPr lang="en-US" sz="1800" noProof="0" dirty="0">
                <a:hlinkClick r:id="rId10">
                  <a:extLst>
                    <a:ext uri="{A12FA001-AC4F-418D-AE19-62706E023703}">
                      <ahyp:hlinkClr xmlns:ahyp="http://schemas.microsoft.com/office/drawing/2018/hyperlinkcolor" xmlns="" val="tx"/>
                    </a:ext>
                  </a:extLst>
                </a:hlinkClick>
              </a:rPr>
              <a:t>www.polimi.it/itunes</a:t>
            </a: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a:p>
            <a:pPr>
              <a:lnSpc>
                <a:spcPct val="90000"/>
              </a:lnSpc>
              <a:spcBef>
                <a:spcPts val="1632"/>
              </a:spcBef>
              <a:defRPr/>
            </a:pPr>
            <a:endParaRPr lang="en-US" sz="1800" noProof="0" dirty="0"/>
          </a:p>
        </p:txBody>
      </p:sp>
      <p:pic>
        <p:nvPicPr>
          <p:cNvPr id="3" name="Picture 2" descr="A screen shot of a city&#10;&#10;Description automatically generated">
            <a:extLst>
              <a:ext uri="{FF2B5EF4-FFF2-40B4-BE49-F238E27FC236}">
                <a16:creationId xmlns:a16="http://schemas.microsoft.com/office/drawing/2014/main" xmlns="" id="{019AED1E-1129-0243-9643-6842A432346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34596" y="1428204"/>
            <a:ext cx="1288701" cy="2481943"/>
          </a:xfrm>
          <a:prstGeom prst="rect">
            <a:avLst/>
          </a:prstGeom>
        </p:spPr>
      </p:pic>
      <p:pic>
        <p:nvPicPr>
          <p:cNvPr id="8" name="Picture 7">
            <a:extLst>
              <a:ext uri="{FF2B5EF4-FFF2-40B4-BE49-F238E27FC236}">
                <a16:creationId xmlns:a16="http://schemas.microsoft.com/office/drawing/2014/main" xmlns="" id="{023B38FE-0C27-8440-8D29-92B8B2490A1A}"/>
              </a:ext>
            </a:extLst>
          </p:cNvPr>
          <p:cNvPicPr>
            <a:picLocks noChangeAspect="1"/>
          </p:cNvPicPr>
          <p:nvPr/>
        </p:nvPicPr>
        <p:blipFill>
          <a:blip r:embed="rId12"/>
          <a:stretch>
            <a:fillRect/>
          </a:stretch>
        </p:blipFill>
        <p:spPr>
          <a:xfrm>
            <a:off x="6834595" y="4304716"/>
            <a:ext cx="5049287" cy="1512610"/>
          </a:xfrm>
          <a:prstGeom prst="rect">
            <a:avLst/>
          </a:prstGeom>
        </p:spPr>
      </p:pic>
      <p:pic>
        <p:nvPicPr>
          <p:cNvPr id="10" name="Picture 9">
            <a:extLst>
              <a:ext uri="{FF2B5EF4-FFF2-40B4-BE49-F238E27FC236}">
                <a16:creationId xmlns:a16="http://schemas.microsoft.com/office/drawing/2014/main" xmlns="" id="{C2B8F13A-30D0-9E41-8E22-A24A34045E97}"/>
              </a:ext>
            </a:extLst>
          </p:cNvPr>
          <p:cNvPicPr>
            <a:picLocks noChangeAspect="1"/>
          </p:cNvPicPr>
          <p:nvPr/>
        </p:nvPicPr>
        <p:blipFill>
          <a:blip r:embed="rId13"/>
          <a:stretch>
            <a:fillRect/>
          </a:stretch>
        </p:blipFill>
        <p:spPr>
          <a:xfrm>
            <a:off x="9737762" y="2889250"/>
            <a:ext cx="2159000" cy="1079500"/>
          </a:xfrm>
          <a:prstGeom prst="rect">
            <a:avLst/>
          </a:prstGeom>
        </p:spPr>
      </p:pic>
      <p:pic>
        <p:nvPicPr>
          <p:cNvPr id="2" name="Immagin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2109" y="2621347"/>
            <a:ext cx="1288800" cy="1288800"/>
          </a:xfrm>
          <a:prstGeom prst="rect">
            <a:avLst/>
          </a:prstGeom>
        </p:spPr>
      </p:pic>
    </p:spTree>
    <p:extLst>
      <p:ext uri="{BB962C8B-B14F-4D97-AF65-F5344CB8AC3E}">
        <p14:creationId xmlns:p14="http://schemas.microsoft.com/office/powerpoint/2010/main" val="1056694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311" y="161857"/>
            <a:ext cx="11441391" cy="840400"/>
          </a:xfrm>
        </p:spPr>
        <p:txBody>
          <a:bodyPr vert="horz" lIns="91440" tIns="45720" rIns="91440" bIns="45720" rtlCol="0" anchor="t" anchorCtr="0">
            <a:normAutofit/>
          </a:bodyPr>
          <a:lstStyle/>
          <a:p>
            <a:r>
              <a:rPr lang="it-IT" sz="2800" dirty="0" err="1" smtClean="0"/>
              <a:t>WeBeep</a:t>
            </a:r>
            <a:endParaRPr lang="it-IT" sz="2800" dirty="0"/>
          </a:p>
        </p:txBody>
      </p:sp>
      <p:sp>
        <p:nvSpPr>
          <p:cNvPr id="5" name="TextBox 4">
            <a:extLst>
              <a:ext uri="{FF2B5EF4-FFF2-40B4-BE49-F238E27FC236}">
                <a16:creationId xmlns:a16="http://schemas.microsoft.com/office/drawing/2014/main" xmlns="" id="{01AA41E0-03B9-5944-87CF-21AE0BAD390A}"/>
              </a:ext>
            </a:extLst>
          </p:cNvPr>
          <p:cNvSpPr txBox="1"/>
          <p:nvPr/>
        </p:nvSpPr>
        <p:spPr>
          <a:xfrm>
            <a:off x="7342908" y="1959678"/>
            <a:ext cx="4655128" cy="923330"/>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WeBeep</a:t>
            </a:r>
            <a:r>
              <a:rPr lang="en-US" b="1" dirty="0" smtClean="0">
                <a:latin typeface="Arial" panose="020B0604020202020204" pitchFamily="34" charset="0"/>
                <a:cs typeface="Arial" panose="020B0604020202020204" pitchFamily="34" charset="0"/>
              </a:rPr>
              <a:t> channels for courses </a:t>
            </a:r>
          </a:p>
          <a:p>
            <a:r>
              <a:rPr lang="en-US" dirty="0" smtClean="0">
                <a:latin typeface="Arial" panose="020B0604020202020204" pitchFamily="34" charset="0"/>
                <a:cs typeface="Arial" panose="020B0604020202020204" pitchFamily="34" charset="0"/>
              </a:rPr>
              <a:t>Teaching material and notes, student-teacher communications</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BB31441A-32C3-4D41-A4E8-9EEE87D129F2}"/>
              </a:ext>
            </a:extLst>
          </p:cNvPr>
          <p:cNvSpPr txBox="1"/>
          <p:nvPr/>
        </p:nvSpPr>
        <p:spPr>
          <a:xfrm>
            <a:off x="7342909" y="2971297"/>
            <a:ext cx="4655128" cy="2893100"/>
          </a:xfrm>
          <a:prstGeom prst="rect">
            <a:avLst/>
          </a:prstGeom>
          <a:noFill/>
        </p:spPr>
        <p:txBody>
          <a:bodyPr wrap="square" rtlCol="0">
            <a:spAutoFit/>
          </a:bodyPr>
          <a:lstStyle/>
          <a:p>
            <a:pPr>
              <a:spcAft>
                <a:spcPts val="600"/>
              </a:spcAft>
            </a:pPr>
            <a:r>
              <a:rPr lang="en-US" b="1" dirty="0" err="1" smtClean="0">
                <a:latin typeface="Arial" panose="020B0604020202020204" pitchFamily="34" charset="0"/>
                <a:cs typeface="Arial" panose="020B0604020202020204" pitchFamily="34" charset="0"/>
              </a:rPr>
              <a:t>WeBeep</a:t>
            </a:r>
            <a:r>
              <a:rPr lang="en-US" b="1" dirty="0" smtClean="0">
                <a:latin typeface="Arial" panose="020B0604020202020204" pitchFamily="34" charset="0"/>
                <a:cs typeface="Arial" panose="020B0604020202020204" pitchFamily="34" charset="0"/>
              </a:rPr>
              <a:t> channels of the Study </a:t>
            </a:r>
            <a:r>
              <a:rPr lang="en-US" b="1" dirty="0" err="1" smtClean="0">
                <a:latin typeface="Arial" panose="020B0604020202020204" pitchFamily="34" charset="0"/>
                <a:cs typeface="Arial" panose="020B0604020202020204" pitchFamily="34" charset="0"/>
              </a:rPr>
              <a:t>Programmes</a:t>
            </a:r>
            <a:endParaRPr lang="en-US" b="1" dirty="0" smtClean="0">
              <a:latin typeface="Arial" panose="020B0604020202020204" pitchFamily="34" charset="0"/>
              <a:cs typeface="Arial" panose="020B0604020202020204" pitchFamily="34" charset="0"/>
            </a:endParaRPr>
          </a:p>
          <a:p>
            <a:pPr>
              <a:spcAft>
                <a:spcPts val="600"/>
              </a:spcAft>
            </a:pPr>
            <a:r>
              <a:rPr lang="en-US" b="1" i="1" dirty="0" smtClean="0">
                <a:latin typeface="Arial" panose="020B0604020202020204" pitchFamily="34" charset="0"/>
                <a:cs typeface="Arial" panose="020B0604020202020204" pitchFamily="34" charset="0"/>
              </a:rPr>
              <a:t>Announcements: </a:t>
            </a:r>
            <a:r>
              <a:rPr lang="en-US" dirty="0" smtClean="0">
                <a:latin typeface="Arial" panose="020B0604020202020204" pitchFamily="34" charset="0"/>
                <a:cs typeface="Arial" panose="020B0604020202020204" pitchFamily="34" charset="0"/>
              </a:rPr>
              <a:t>Space for course announcements</a:t>
            </a:r>
          </a:p>
          <a:p>
            <a:pPr>
              <a:spcAft>
                <a:spcPts val="600"/>
              </a:spcAft>
            </a:pPr>
            <a:r>
              <a:rPr lang="en-US" b="1" i="1" dirty="0" smtClean="0">
                <a:latin typeface="Arial" panose="020B0604020202020204" pitchFamily="34" charset="0"/>
                <a:cs typeface="Arial" panose="020B0604020202020204" pitchFamily="34" charset="0"/>
              </a:rPr>
              <a:t>Forum</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Space to communicate with the Coordinator and Student Representatives on the Study </a:t>
            </a:r>
            <a:r>
              <a:rPr lang="en-US" dirty="0" err="1" smtClean="0">
                <a:latin typeface="Arial" panose="020B0604020202020204" pitchFamily="34" charset="0"/>
                <a:cs typeface="Arial" panose="020B0604020202020204" pitchFamily="34" charset="0"/>
              </a:rPr>
              <a:t>Programme</a:t>
            </a:r>
            <a:r>
              <a:rPr lang="en-US" dirty="0" smtClean="0">
                <a:latin typeface="Arial" panose="020B0604020202020204" pitchFamily="34" charset="0"/>
                <a:cs typeface="Arial" panose="020B0604020202020204" pitchFamily="34" charset="0"/>
              </a:rPr>
              <a:t> Board</a:t>
            </a:r>
          </a:p>
          <a:p>
            <a:pPr>
              <a:spcAft>
                <a:spcPts val="600"/>
              </a:spcAft>
            </a:pPr>
            <a:r>
              <a:rPr lang="en-US" b="1" i="1" dirty="0" smtClean="0">
                <a:latin typeface="Arial" panose="020B0604020202020204" pitchFamily="34" charset="0"/>
                <a:cs typeface="Arial" panose="020B0604020202020204" pitchFamily="34" charset="0"/>
              </a:rPr>
              <a:t>Representatives</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List of student representatives with their contact details</a:t>
            </a: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35293FE6-7062-EC46-9448-800B534E5AE4}"/>
              </a:ext>
            </a:extLst>
          </p:cNvPr>
          <p:cNvSpPr/>
          <p:nvPr/>
        </p:nvSpPr>
        <p:spPr>
          <a:xfrm>
            <a:off x="375305" y="1542306"/>
            <a:ext cx="7490739" cy="341632"/>
          </a:xfrm>
          <a:prstGeom prst="rect">
            <a:avLst/>
          </a:prstGeom>
        </p:spPr>
        <p:txBody>
          <a:bodyPr wrap="square">
            <a:spAutoFit/>
          </a:bodyPr>
          <a:lstStyle/>
          <a:p>
            <a:pPr>
              <a:lnSpc>
                <a:spcPct val="90000"/>
              </a:lnSpc>
              <a:defRPr/>
            </a:pPr>
            <a:r>
              <a:rPr lang="it-IT" dirty="0" smtClean="0">
                <a:solidFill>
                  <a:schemeClr val="accent1"/>
                </a:solidFill>
                <a:latin typeface="Arial" panose="020B0604020202020204" pitchFamily="34" charset="0"/>
                <a:cs typeface="Arial" panose="020B0604020202020204" pitchFamily="34" charset="0"/>
                <a:hlinkClick r:id="rId2"/>
              </a:rPr>
              <a:t>https://webeep.polimi.it</a:t>
            </a:r>
            <a:r>
              <a:rPr lang="it-IT" dirty="0">
                <a:solidFill>
                  <a:schemeClr val="accent1"/>
                </a:solidFill>
                <a:latin typeface="Arial" panose="020B0604020202020204" pitchFamily="34" charset="0"/>
                <a:cs typeface="Arial" panose="020B0604020202020204" pitchFamily="34" charset="0"/>
                <a:hlinkClick r:id="rId2"/>
              </a:rPr>
              <a:t>/ </a:t>
            </a:r>
            <a:r>
              <a:rPr lang="en-US" dirty="0"/>
              <a:t>the </a:t>
            </a:r>
            <a:r>
              <a:rPr lang="en-US" dirty="0" smtClean="0"/>
              <a:t>new application </a:t>
            </a:r>
            <a:r>
              <a:rPr lang="en-US" dirty="0"/>
              <a:t>tool for teaching support</a:t>
            </a:r>
            <a:endParaRPr lang="it-IT" b="1" dirty="0">
              <a:solidFill>
                <a:srgbClr val="0099CC"/>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7" y="2086571"/>
            <a:ext cx="7181985" cy="403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21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a:xfrm>
            <a:off x="262467" y="230438"/>
            <a:ext cx="8570383" cy="617904"/>
          </a:xfrm>
        </p:spPr>
        <p:txBody>
          <a:bodyPr/>
          <a:lstStyle/>
          <a:p>
            <a:r>
              <a:rPr lang="en-US" sz="2800" noProof="0" dirty="0"/>
              <a:t>Services and opportunities</a:t>
            </a:r>
          </a:p>
        </p:txBody>
      </p:sp>
      <p:sp>
        <p:nvSpPr>
          <p:cNvPr id="589827" name="Rectangle 3"/>
          <p:cNvSpPr>
            <a:spLocks noGrp="1" noChangeArrowheads="1"/>
          </p:cNvSpPr>
          <p:nvPr>
            <p:ph type="body" idx="1"/>
          </p:nvPr>
        </p:nvSpPr>
        <p:spPr>
          <a:xfrm>
            <a:off x="262467" y="1304451"/>
            <a:ext cx="7656237" cy="4833113"/>
          </a:xfrm>
        </p:spPr>
        <p:txBody>
          <a:bodyPr>
            <a:noAutofit/>
          </a:bodyPr>
          <a:lstStyle/>
          <a:p>
            <a:pPr lvl="0">
              <a:spcAft>
                <a:spcPts val="300"/>
              </a:spcAft>
            </a:pPr>
            <a:r>
              <a:rPr lang="en-US" sz="2000" b="1" noProof="0" dirty="0"/>
              <a:t>Libraries</a:t>
            </a:r>
            <a:r>
              <a:rPr lang="en-US" sz="1600" b="1" noProof="0" dirty="0">
                <a:effectLst>
                  <a:outerShdw blurRad="38100" dist="38100" dir="2700000" algn="tl">
                    <a:srgbClr val="C0C0C0"/>
                  </a:outerShdw>
                </a:effectLst>
              </a:rPr>
              <a:t> </a:t>
            </a:r>
            <a:br>
              <a:rPr lang="en-US" sz="1600" b="1" noProof="0" dirty="0">
                <a:effectLst>
                  <a:outerShdw blurRad="38100" dist="38100" dir="2700000" algn="tl">
                    <a:srgbClr val="C0C0C0"/>
                  </a:outerShdw>
                </a:effectLst>
              </a:rPr>
            </a:br>
            <a:r>
              <a:rPr lang="en-US" sz="1600" noProof="0" dirty="0"/>
              <a:t>In POLIMI campuses there are several libraries: 4 in Milan campuses plus 5 in the other campuses</a:t>
            </a:r>
            <a:endParaRPr lang="en-US" sz="1600" b="1" noProof="0" dirty="0">
              <a:effectLst>
                <a:outerShdw blurRad="38100" dist="38100" dir="2700000" algn="tl">
                  <a:srgbClr val="C0C0C0"/>
                </a:outerShdw>
              </a:effectLst>
            </a:endParaRPr>
          </a:p>
          <a:p>
            <a:pPr>
              <a:defRPr/>
            </a:pPr>
            <a:r>
              <a:rPr lang="en-US" sz="2000" b="1" noProof="0" dirty="0"/>
              <a:t>Career Service </a:t>
            </a:r>
          </a:p>
          <a:p>
            <a:pPr>
              <a:spcBef>
                <a:spcPts val="24"/>
              </a:spcBef>
              <a:spcAft>
                <a:spcPts val="300"/>
              </a:spcAft>
              <a:defRPr/>
            </a:pPr>
            <a:r>
              <a:rPr lang="en-US" sz="1600" noProof="0" dirty="0">
                <a:hlinkClick r:id="rId3">
                  <a:extLst>
                    <a:ext uri="{A12FA001-AC4F-418D-AE19-62706E023703}">
                      <ahyp:hlinkClr xmlns:ahyp="http://schemas.microsoft.com/office/drawing/2018/hyperlinkcolor" xmlns="" val="tx"/>
                    </a:ext>
                  </a:extLst>
                </a:hlinkClick>
              </a:rPr>
              <a:t>http://www.careerservice.polimi.it/</a:t>
            </a:r>
            <a:r>
              <a:rPr lang="en-US" sz="1600" noProof="0" dirty="0"/>
              <a:t> is the service for connecting the job market and students and for supporting students in searching for the first job</a:t>
            </a:r>
            <a:endParaRPr lang="en-US" sz="1600" b="1" noProof="0" dirty="0">
              <a:effectLst>
                <a:outerShdw blurRad="38100" dist="38100" dir="2700000" algn="tl">
                  <a:srgbClr val="C0C0C0"/>
                </a:outerShdw>
              </a:effectLst>
            </a:endParaRPr>
          </a:p>
          <a:p>
            <a:pPr>
              <a:defRPr/>
            </a:pPr>
            <a:r>
              <a:rPr lang="en-US" sz="2000" b="1" noProof="0" dirty="0"/>
              <a:t>POLIHUB</a:t>
            </a:r>
            <a:r>
              <a:rPr lang="en-US" sz="1600" b="1" noProof="0" dirty="0">
                <a:effectLst>
                  <a:outerShdw blurRad="38100" dist="38100" dir="2700000" algn="tl">
                    <a:srgbClr val="C0C0C0"/>
                  </a:outerShdw>
                </a:effectLst>
              </a:rPr>
              <a:t> </a:t>
            </a:r>
          </a:p>
          <a:p>
            <a:pPr>
              <a:spcBef>
                <a:spcPts val="24"/>
              </a:spcBef>
              <a:spcAft>
                <a:spcPts val="300"/>
              </a:spcAft>
              <a:defRPr/>
            </a:pPr>
            <a:r>
              <a:rPr lang="en-US" sz="1600" noProof="0" dirty="0">
                <a:hlinkClick r:id="rId4">
                  <a:extLst>
                    <a:ext uri="{A12FA001-AC4F-418D-AE19-62706E023703}">
                      <ahyp:hlinkClr xmlns:ahyp="http://schemas.microsoft.com/office/drawing/2018/hyperlinkcolor" xmlns="" val="tx"/>
                    </a:ext>
                  </a:extLst>
                </a:hlinkClick>
              </a:rPr>
              <a:t>www.polihub.it</a:t>
            </a:r>
            <a:r>
              <a:rPr lang="en-US" sz="1600" noProof="0" dirty="0"/>
              <a:t> is the startup District &amp; Incubator that gives you opportunities for turning your ideas into a startup company</a:t>
            </a:r>
            <a:endParaRPr lang="en-US" sz="1600" b="1" noProof="0" dirty="0">
              <a:effectLst>
                <a:outerShdw blurRad="38100" dist="38100" dir="2700000" algn="tl">
                  <a:srgbClr val="C0C0C0"/>
                </a:outerShdw>
              </a:effectLst>
            </a:endParaRPr>
          </a:p>
          <a:p>
            <a:pPr>
              <a:defRPr/>
            </a:pPr>
            <a:r>
              <a:rPr lang="en-US" sz="2000" b="1" noProof="0" dirty="0"/>
              <a:t>POK (POLIMI Open Knowledge) </a:t>
            </a:r>
          </a:p>
          <a:p>
            <a:pPr>
              <a:spcBef>
                <a:spcPts val="24"/>
              </a:spcBef>
              <a:spcAft>
                <a:spcPts val="300"/>
              </a:spcAft>
              <a:defRPr/>
            </a:pPr>
            <a:r>
              <a:rPr lang="en-US" sz="1600" noProof="0" dirty="0">
                <a:hlinkClick r:id="rId5">
                  <a:extLst>
                    <a:ext uri="{A12FA001-AC4F-418D-AE19-62706E023703}">
                      <ahyp:hlinkClr xmlns:ahyp="http://schemas.microsoft.com/office/drawing/2018/hyperlinkcolor" xmlns="" val="tx"/>
                    </a:ext>
                  </a:extLst>
                </a:hlinkClick>
              </a:rPr>
              <a:t>www.pok.polimi.it</a:t>
            </a:r>
            <a:r>
              <a:rPr lang="en-US" sz="1600" noProof="0" dirty="0"/>
              <a:t> is the POLIMI portal of free online courses (MOOCS)</a:t>
            </a:r>
            <a:endParaRPr lang="en-US" sz="1600" b="1" noProof="0" dirty="0">
              <a:effectLst>
                <a:outerShdw blurRad="38100" dist="38100" dir="2700000" algn="tl">
                  <a:srgbClr val="C0C0C0"/>
                </a:outerShdw>
              </a:effectLst>
            </a:endParaRPr>
          </a:p>
          <a:p>
            <a:pPr>
              <a:defRPr/>
            </a:pPr>
            <a:r>
              <a:rPr lang="en-US" sz="2000" b="1" noProof="0" dirty="0"/>
              <a:t>International mobility</a:t>
            </a:r>
          </a:p>
          <a:p>
            <a:pPr>
              <a:spcBef>
                <a:spcPts val="24"/>
              </a:spcBef>
              <a:defRPr/>
            </a:pPr>
            <a:r>
              <a:rPr lang="en-US" sz="1600" noProof="0" dirty="0">
                <a:hlinkClick r:id="rId6">
                  <a:extLst>
                    <a:ext uri="{A12FA001-AC4F-418D-AE19-62706E023703}">
                      <ahyp:hlinkClr xmlns:ahyp="http://schemas.microsoft.com/office/drawing/2018/hyperlinkcolor" xmlns="" val="tx"/>
                    </a:ext>
                  </a:extLst>
                </a:hlinkClick>
              </a:rPr>
              <a:t>https://www.polimi.it/en/services-and-opportunities/experience-abroad/</a:t>
            </a:r>
            <a:r>
              <a:rPr lang="en-US" sz="1600" noProof="0" dirty="0"/>
              <a:t>  exchange projects, short mobility, double degrees</a:t>
            </a:r>
          </a:p>
          <a:p>
            <a:pPr>
              <a:lnSpc>
                <a:spcPct val="90000"/>
              </a:lnSpc>
              <a:defRPr/>
            </a:pPr>
            <a:endParaRPr lang="en-US" sz="1600" b="1" noProof="0" dirty="0">
              <a:effectLst>
                <a:outerShdw blurRad="38100" dist="38100" dir="2700000" algn="tl">
                  <a:srgbClr val="C0C0C0"/>
                </a:outerShdw>
              </a:effectLst>
            </a:endParaRPr>
          </a:p>
          <a:p>
            <a:pPr>
              <a:lnSpc>
                <a:spcPct val="90000"/>
              </a:lnSpc>
              <a:defRPr/>
            </a:pPr>
            <a:r>
              <a:rPr lang="en-US" sz="2000" b="1" noProof="0" dirty="0"/>
              <a:t>For more information: </a:t>
            </a:r>
            <a:r>
              <a:rPr lang="en-US" sz="1600" noProof="0" dirty="0">
                <a:hlinkClick r:id="rId7">
                  <a:extLst>
                    <a:ext uri="{A12FA001-AC4F-418D-AE19-62706E023703}">
                      <ahyp:hlinkClr xmlns:ahyp="http://schemas.microsoft.com/office/drawing/2018/hyperlinkcolor" xmlns="" val="tx"/>
                    </a:ext>
                  </a:extLst>
                </a:hlinkClick>
              </a:rPr>
              <a:t>https://www.polimi.it/en/services-and-opportunities/</a:t>
            </a:r>
            <a:r>
              <a:rPr lang="en-US" sz="1600" noProof="0" dirty="0"/>
              <a:t> </a:t>
            </a:r>
            <a:endParaRPr lang="en-US" sz="1600" b="1" noProof="0" dirty="0">
              <a:effectLst>
                <a:outerShdw blurRad="38100" dist="38100" dir="2700000" algn="tl">
                  <a:srgbClr val="C0C0C0"/>
                </a:outerShdw>
              </a:effectLst>
            </a:endParaRPr>
          </a:p>
          <a:p>
            <a:pPr>
              <a:lnSpc>
                <a:spcPct val="90000"/>
              </a:lnSpc>
              <a:defRPr/>
            </a:pPr>
            <a:endParaRPr lang="en-US" sz="1600" b="1" noProof="0" dirty="0">
              <a:effectLst>
                <a:outerShdw blurRad="38100" dist="38100" dir="2700000" algn="tl">
                  <a:srgbClr val="C0C0C0"/>
                </a:outerShdw>
              </a:effectLst>
            </a:endParaRPr>
          </a:p>
          <a:p>
            <a:pPr marL="93662">
              <a:lnSpc>
                <a:spcPct val="90000"/>
              </a:lnSpc>
              <a:defRPr/>
            </a:pPr>
            <a:endParaRPr lang="en-US" sz="1600" i="1" noProof="0" dirty="0"/>
          </a:p>
          <a:p>
            <a:pPr>
              <a:lnSpc>
                <a:spcPct val="90000"/>
              </a:lnSpc>
              <a:defRPr/>
            </a:pPr>
            <a:r>
              <a:rPr lang="en-US" sz="1600" noProof="0" dirty="0"/>
              <a:t>	</a:t>
            </a:r>
          </a:p>
          <a:p>
            <a:pPr>
              <a:lnSpc>
                <a:spcPct val="90000"/>
              </a:lnSpc>
              <a:defRPr/>
            </a:pPr>
            <a:r>
              <a:rPr lang="en-US" sz="1600" noProof="0" dirty="0"/>
              <a:t>	</a:t>
            </a:r>
          </a:p>
        </p:txBody>
      </p:sp>
      <p:pic>
        <p:nvPicPr>
          <p:cNvPr id="7" name="Picture 6">
            <a:extLst>
              <a:ext uri="{FF2B5EF4-FFF2-40B4-BE49-F238E27FC236}">
                <a16:creationId xmlns:a16="http://schemas.microsoft.com/office/drawing/2014/main" xmlns="" id="{A6B6425E-E07D-0C46-B80D-16BFEBFBCC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95982" y="3526413"/>
            <a:ext cx="2350727" cy="135213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xmlns="" id="{471BBBDD-478D-1A48-A423-FF057DE27E9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617725" y="5012733"/>
            <a:ext cx="2311808" cy="770645"/>
          </a:xfrm>
          <a:prstGeom prst="rect">
            <a:avLst/>
          </a:prstGeom>
        </p:spPr>
      </p:pic>
      <p:pic>
        <p:nvPicPr>
          <p:cNvPr id="13" name="Picture 12" descr="A large room&#10;&#10;Description automatically generated">
            <a:extLst>
              <a:ext uri="{FF2B5EF4-FFF2-40B4-BE49-F238E27FC236}">
                <a16:creationId xmlns:a16="http://schemas.microsoft.com/office/drawing/2014/main" xmlns="" id="{C909CCD3-0C0F-5545-871C-FDF3461380A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300719" y="1425079"/>
            <a:ext cx="3628814" cy="1352133"/>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4C753FC7-0608-344F-A9C5-3501F0E4301D}"/>
              </a:ext>
            </a:extLst>
          </p:cNvPr>
          <p:cNvPicPr>
            <a:picLocks noChangeAspect="1"/>
          </p:cNvPicPr>
          <p:nvPr/>
        </p:nvPicPr>
        <p:blipFill>
          <a:blip r:embed="rId11"/>
          <a:stretch>
            <a:fillRect/>
          </a:stretch>
        </p:blipFill>
        <p:spPr>
          <a:xfrm>
            <a:off x="9499599" y="3017259"/>
            <a:ext cx="2285411" cy="673380"/>
          </a:xfrm>
          <a:prstGeom prst="rect">
            <a:avLst/>
          </a:prstGeom>
        </p:spPr>
      </p:pic>
    </p:spTree>
    <p:extLst>
      <p:ext uri="{BB962C8B-B14F-4D97-AF65-F5344CB8AC3E}">
        <p14:creationId xmlns:p14="http://schemas.microsoft.com/office/powerpoint/2010/main" val="378600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…and </a:t>
            </a:r>
            <a:r>
              <a:rPr lang="it-IT" sz="2800" dirty="0" err="1" smtClean="0"/>
              <a:t>finally</a:t>
            </a:r>
            <a:endParaRPr lang="en-US" sz="2800" dirty="0"/>
          </a:p>
        </p:txBody>
      </p:sp>
      <p:sp>
        <p:nvSpPr>
          <p:cNvPr id="3" name="Segnaposto contenuto 2"/>
          <p:cNvSpPr>
            <a:spLocks noGrp="1"/>
          </p:cNvSpPr>
          <p:nvPr>
            <p:ph idx="1"/>
          </p:nvPr>
        </p:nvSpPr>
        <p:spPr>
          <a:noFill/>
        </p:spPr>
        <p:txBody>
          <a:bodyPr/>
          <a:lstStyle/>
          <a:p>
            <a:r>
              <a:rPr lang="it-IT" dirty="0" smtClean="0"/>
              <a:t>Brief </a:t>
            </a:r>
            <a:r>
              <a:rPr lang="it-IT" dirty="0" err="1" smtClean="0"/>
              <a:t>presentation</a:t>
            </a:r>
            <a:r>
              <a:rPr lang="it-IT" dirty="0" smtClean="0"/>
              <a:t> of the ICAT School and </a:t>
            </a:r>
            <a:r>
              <a:rPr lang="it-IT" dirty="0" err="1" smtClean="0"/>
              <a:t>PoliMi</a:t>
            </a:r>
            <a:r>
              <a:rPr lang="it-IT" dirty="0" smtClean="0"/>
              <a:t> </a:t>
            </a:r>
            <a:r>
              <a:rPr lang="it-IT" dirty="0" err="1" smtClean="0"/>
              <a:t>services</a:t>
            </a:r>
            <a:r>
              <a:rPr lang="it-IT" dirty="0" smtClean="0"/>
              <a:t>:</a:t>
            </a:r>
            <a:endParaRPr lang="it-IT" dirty="0" smtClean="0"/>
          </a:p>
          <a:p>
            <a:r>
              <a:rPr lang="en-US" dirty="0">
                <a:hlinkClick r:id="rId2"/>
              </a:rPr>
              <a:t>https://</a:t>
            </a:r>
            <a:r>
              <a:rPr lang="en-US" dirty="0" smtClean="0">
                <a:hlinkClick r:id="rId2"/>
              </a:rPr>
              <a:t>youtu.be/6z8uWAqeWPk</a:t>
            </a:r>
            <a:r>
              <a:rPr lang="en-US" dirty="0" smtClean="0"/>
              <a:t> (</a:t>
            </a:r>
            <a:r>
              <a:rPr lang="en-US" dirty="0" err="1" smtClean="0"/>
              <a:t>italian</a:t>
            </a:r>
            <a:r>
              <a:rPr lang="en-US" dirty="0" smtClean="0"/>
              <a:t>)</a:t>
            </a:r>
            <a:endParaRPr lang="en-US" dirty="0" smtClean="0"/>
          </a:p>
          <a:p>
            <a:r>
              <a:rPr lang="en-US" dirty="0">
                <a:hlinkClick r:id="rId3"/>
              </a:rPr>
              <a:t>https://</a:t>
            </a:r>
            <a:r>
              <a:rPr lang="en-US" dirty="0" smtClean="0">
                <a:hlinkClick r:id="rId3"/>
              </a:rPr>
              <a:t>youtu.be/Jci7Ge0Knz8</a:t>
            </a:r>
            <a:r>
              <a:rPr lang="en-US" dirty="0" smtClean="0"/>
              <a:t> </a:t>
            </a:r>
            <a:r>
              <a:rPr lang="en-US" dirty="0" smtClean="0"/>
              <a:t>(</a:t>
            </a:r>
            <a:r>
              <a:rPr lang="en-US" dirty="0" err="1" smtClean="0"/>
              <a:t>english</a:t>
            </a:r>
            <a:r>
              <a:rPr lang="en-US" smtClean="0"/>
              <a:t>)</a:t>
            </a:r>
            <a:endParaRPr lang="en-US" dirty="0"/>
          </a:p>
        </p:txBody>
      </p:sp>
      <p:sp>
        <p:nvSpPr>
          <p:cNvPr id="4" name="Rettangolo 3"/>
          <p:cNvSpPr/>
          <p:nvPr/>
        </p:nvSpPr>
        <p:spPr>
          <a:xfrm>
            <a:off x="1929415" y="3304231"/>
            <a:ext cx="8333180" cy="1323439"/>
          </a:xfrm>
          <a:prstGeom prst="rect">
            <a:avLst/>
          </a:prstGeom>
          <a:noFill/>
        </p:spPr>
        <p:txBody>
          <a:bodyPr wrap="none" lIns="91440" tIns="45720" rIns="91440" bIns="45720">
            <a:spAutoFit/>
          </a:bodyPr>
          <a:lstStyle/>
          <a:p>
            <a:pPr algn="ctr"/>
            <a:r>
              <a:rPr lang="it-IT"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Welcome </a:t>
            </a:r>
            <a:r>
              <a:rPr lang="it-IT" sz="80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aboard</a:t>
            </a:r>
            <a:r>
              <a:rPr lang="it-IT"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it-IT"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2679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999628" y="401632"/>
            <a:ext cx="7914069" cy="968375"/>
          </a:xfrm>
        </p:spPr>
        <p:txBody>
          <a:bodyPr>
            <a:normAutofit/>
          </a:bodyPr>
          <a:lstStyle/>
          <a:p>
            <a:pPr algn="ctr"/>
            <a:r>
              <a:rPr lang="en-US" sz="5400" b="0" noProof="0" dirty="0">
                <a:solidFill>
                  <a:schemeClr val="tx1"/>
                </a:solidFill>
              </a:rPr>
              <a:t>POLIMI organization</a:t>
            </a:r>
          </a:p>
        </p:txBody>
      </p:sp>
      <p:pic>
        <p:nvPicPr>
          <p:cNvPr id="3" name="Picture 2" descr="A sign in front of a building&#10;&#10;Description automatically generated">
            <a:extLst>
              <a:ext uri="{FF2B5EF4-FFF2-40B4-BE49-F238E27FC236}">
                <a16:creationId xmlns:a16="http://schemas.microsoft.com/office/drawing/2014/main" xmlns="" id="{7AB8F4C1-BF0A-2840-B966-14E5700F52D1}"/>
              </a:ext>
            </a:extLst>
          </p:cNvPr>
          <p:cNvPicPr>
            <a:picLocks noChangeAspect="1"/>
          </p:cNvPicPr>
          <p:nvPr/>
        </p:nvPicPr>
        <p:blipFill>
          <a:blip r:embed="rId3"/>
          <a:stretch>
            <a:fillRect/>
          </a:stretch>
        </p:blipFill>
        <p:spPr>
          <a:xfrm>
            <a:off x="0" y="1676400"/>
            <a:ext cx="12192000" cy="5181600"/>
          </a:xfrm>
          <a:prstGeom prst="rect">
            <a:avLst/>
          </a:prstGeom>
        </p:spPr>
      </p:pic>
    </p:spTree>
    <p:extLst>
      <p:ext uri="{BB962C8B-B14F-4D97-AF65-F5344CB8AC3E}">
        <p14:creationId xmlns:p14="http://schemas.microsoft.com/office/powerpoint/2010/main" val="993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spect="1" noChangeArrowheads="1"/>
          </p:cNvSpPr>
          <p:nvPr>
            <p:ph type="title"/>
          </p:nvPr>
        </p:nvSpPr>
        <p:spPr/>
        <p:txBody>
          <a:bodyPr/>
          <a:lstStyle/>
          <a:p>
            <a:r>
              <a:rPr lang="en-US" sz="2800" noProof="0" dirty="0" err="1" smtClean="0"/>
              <a:t>Politecnico</a:t>
            </a:r>
            <a:r>
              <a:rPr lang="en-US" sz="2800" noProof="0" dirty="0" smtClean="0"/>
              <a:t> </a:t>
            </a:r>
            <a:r>
              <a:rPr lang="en-US" sz="2800" noProof="0" dirty="0"/>
              <a:t>di </a:t>
            </a:r>
            <a:r>
              <a:rPr lang="en-US" sz="2800" noProof="0" dirty="0" smtClean="0"/>
              <a:t>Milano in a nutshell</a:t>
            </a:r>
            <a:endParaRPr lang="en-US" sz="2800" noProof="0" dirty="0"/>
          </a:p>
        </p:txBody>
      </p:sp>
      <p:sp>
        <p:nvSpPr>
          <p:cNvPr id="13" name="Text Box 3"/>
          <p:cNvSpPr txBox="1">
            <a:spLocks noChangeArrowheads="1"/>
          </p:cNvSpPr>
          <p:nvPr/>
        </p:nvSpPr>
        <p:spPr bwMode="auto">
          <a:xfrm>
            <a:off x="124498" y="3114813"/>
            <a:ext cx="2643117" cy="954107"/>
          </a:xfrm>
          <a:prstGeom prst="rect">
            <a:avLst/>
          </a:prstGeom>
          <a:noFill/>
          <a:ln w="9525">
            <a:noFill/>
            <a:miter lim="800000"/>
            <a:headEnd/>
            <a:tailEnd/>
          </a:ln>
        </p:spPr>
        <p:txBody>
          <a:bodyPr wrap="square">
            <a:spAutoFit/>
          </a:bodyPr>
          <a:lstStyle/>
          <a:p>
            <a:r>
              <a:rPr lang="en-US" sz="1400" dirty="0">
                <a:solidFill>
                  <a:srgbClr val="003366"/>
                </a:solidFill>
                <a:latin typeface="Arial"/>
                <a:cs typeface="Arial"/>
              </a:rPr>
              <a:t>The logo originates from the design by Raphael “The School of Athens” kept in the Ambrosiana Art Gallery, Milan</a:t>
            </a:r>
            <a:endParaRPr lang="en-GB" sz="1400" dirty="0">
              <a:solidFill>
                <a:srgbClr val="003366"/>
              </a:solidFill>
              <a:latin typeface="Arial"/>
              <a:cs typeface="Arial"/>
            </a:endParaRPr>
          </a:p>
        </p:txBody>
      </p:sp>
      <p:pic>
        <p:nvPicPr>
          <p:cNvPr id="14" name="Immagin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896" y="1429341"/>
            <a:ext cx="2722320" cy="1367611"/>
          </a:xfrm>
          <a:prstGeom prst="rect">
            <a:avLst/>
          </a:prstGeom>
        </p:spPr>
      </p:pic>
      <p:pic>
        <p:nvPicPr>
          <p:cNvPr id="15" name="Picture 5" descr="Ad-Euclid_29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21193" y="1268964"/>
            <a:ext cx="3361070" cy="4861251"/>
          </a:xfrm>
          <a:prstGeom prst="rect">
            <a:avLst/>
          </a:prstGeom>
          <a:noFill/>
          <a:ln w="9525">
            <a:noFill/>
            <a:miter lim="800000"/>
            <a:headEnd/>
            <a:tailEnd/>
          </a:ln>
        </p:spPr>
      </p:pic>
      <p:grpSp>
        <p:nvGrpSpPr>
          <p:cNvPr id="16" name="Gruppo 15"/>
          <p:cNvGrpSpPr/>
          <p:nvPr/>
        </p:nvGrpSpPr>
        <p:grpSpPr>
          <a:xfrm>
            <a:off x="6718687" y="1436282"/>
            <a:ext cx="5257068" cy="4152493"/>
            <a:chOff x="492737" y="1573243"/>
            <a:chExt cx="5257068" cy="4152493"/>
          </a:xfrm>
        </p:grpSpPr>
        <p:sp>
          <p:nvSpPr>
            <p:cNvPr id="17" name="CasellaDiTesto 16"/>
            <p:cNvSpPr txBox="1"/>
            <p:nvPr/>
          </p:nvSpPr>
          <p:spPr>
            <a:xfrm>
              <a:off x="492737" y="1573243"/>
              <a:ext cx="2231349" cy="1200329"/>
            </a:xfrm>
            <a:prstGeom prst="rect">
              <a:avLst/>
            </a:prstGeom>
            <a:noFill/>
          </p:spPr>
          <p:txBody>
            <a:bodyPr wrap="square" rtlCol="0">
              <a:spAutoFit/>
            </a:bodyPr>
            <a:lstStyle/>
            <a:p>
              <a:r>
                <a:rPr lang="en-US" sz="1600" dirty="0"/>
                <a:t>Over </a:t>
              </a:r>
              <a:r>
                <a:rPr lang="en-US" sz="2000" b="1" dirty="0" smtClean="0">
                  <a:solidFill>
                    <a:srgbClr val="5D7B91"/>
                  </a:solidFill>
                </a:rPr>
                <a:t>1.700 </a:t>
              </a:r>
              <a:r>
                <a:rPr lang="en-US" sz="1600" dirty="0"/>
                <a:t>lecturers and </a:t>
              </a:r>
              <a:r>
                <a:rPr lang="en-US" sz="2000" b="1" dirty="0" smtClean="0">
                  <a:solidFill>
                    <a:srgbClr val="5D7B91"/>
                  </a:solidFill>
                </a:rPr>
                <a:t>1.300 </a:t>
              </a:r>
              <a:r>
                <a:rPr lang="en-US" sz="1600" dirty="0"/>
                <a:t>members of the administrative technical staff</a:t>
              </a:r>
            </a:p>
          </p:txBody>
        </p:sp>
        <p:sp>
          <p:nvSpPr>
            <p:cNvPr id="18" name="CasellaDiTesto 17"/>
            <p:cNvSpPr txBox="1"/>
            <p:nvPr/>
          </p:nvSpPr>
          <p:spPr>
            <a:xfrm>
              <a:off x="492738" y="4833184"/>
              <a:ext cx="5257067" cy="892552"/>
            </a:xfrm>
            <a:prstGeom prst="rect">
              <a:avLst/>
            </a:prstGeom>
            <a:noFill/>
          </p:spPr>
          <p:txBody>
            <a:bodyPr wrap="square" rtlCol="0">
              <a:spAutoFit/>
            </a:bodyPr>
            <a:lstStyle/>
            <a:p>
              <a:r>
                <a:rPr lang="en-US" sz="1600" dirty="0"/>
                <a:t>Ranked </a:t>
              </a:r>
              <a:r>
                <a:rPr lang="en-US" sz="2000" b="1" dirty="0" smtClean="0">
                  <a:solidFill>
                    <a:srgbClr val="5D7B91"/>
                  </a:solidFill>
                </a:rPr>
                <a:t>no. 1 </a:t>
              </a:r>
              <a:r>
                <a:rPr lang="en-US" sz="1600" dirty="0"/>
                <a:t>in </a:t>
              </a:r>
              <a:r>
                <a:rPr lang="en-US" sz="1600" dirty="0" smtClean="0"/>
                <a:t>Italy, </a:t>
              </a:r>
              <a:r>
                <a:rPr lang="en-US" sz="2000" b="1" dirty="0" smtClean="0">
                  <a:solidFill>
                    <a:srgbClr val="5D7B91"/>
                  </a:solidFill>
                </a:rPr>
                <a:t>no</a:t>
              </a:r>
              <a:r>
                <a:rPr lang="en-US" sz="2000" b="1" dirty="0">
                  <a:solidFill>
                    <a:srgbClr val="5D7B91"/>
                  </a:solidFill>
                </a:rPr>
                <a:t>. </a:t>
              </a:r>
              <a:r>
                <a:rPr lang="en-US" sz="2000" b="1" dirty="0" smtClean="0">
                  <a:solidFill>
                    <a:srgbClr val="5D7B91"/>
                  </a:solidFill>
                </a:rPr>
                <a:t>7 </a:t>
              </a:r>
              <a:r>
                <a:rPr lang="en-US" sz="1600" dirty="0"/>
                <a:t>in Europe, </a:t>
              </a:r>
              <a:r>
                <a:rPr lang="en-US" sz="2000" b="1" dirty="0">
                  <a:solidFill>
                    <a:srgbClr val="5D7B91"/>
                  </a:solidFill>
                </a:rPr>
                <a:t>no. </a:t>
              </a:r>
              <a:r>
                <a:rPr lang="en-US" sz="2000" b="1" dirty="0" smtClean="0">
                  <a:solidFill>
                    <a:srgbClr val="5D7B91"/>
                  </a:solidFill>
                </a:rPr>
                <a:t>18 </a:t>
              </a:r>
              <a:r>
                <a:rPr lang="en-US" sz="1600" dirty="0"/>
                <a:t>in the world in the category «Engineering &amp; Technology»</a:t>
              </a:r>
            </a:p>
            <a:p>
              <a:r>
                <a:rPr lang="en-US" sz="1600" dirty="0"/>
                <a:t>QS World University Ranking </a:t>
              </a:r>
              <a:r>
                <a:rPr lang="en-US" sz="1600" dirty="0" smtClean="0"/>
                <a:t>2023</a:t>
              </a:r>
              <a:endParaRPr lang="en-US" sz="1600" dirty="0"/>
            </a:p>
          </p:txBody>
        </p:sp>
        <p:pic>
          <p:nvPicPr>
            <p:cNvPr id="19" name="Immagin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88852" y="2429544"/>
              <a:ext cx="2337414" cy="2204142"/>
            </a:xfrm>
            <a:prstGeom prst="rect">
              <a:avLst/>
            </a:prstGeom>
          </p:spPr>
        </p:pic>
        <p:sp>
          <p:nvSpPr>
            <p:cNvPr id="20" name="CasellaDiTesto 19"/>
            <p:cNvSpPr txBox="1"/>
            <p:nvPr/>
          </p:nvSpPr>
          <p:spPr>
            <a:xfrm>
              <a:off x="492737" y="3756523"/>
              <a:ext cx="1479177" cy="646331"/>
            </a:xfrm>
            <a:prstGeom prst="rect">
              <a:avLst/>
            </a:prstGeom>
            <a:noFill/>
          </p:spPr>
          <p:txBody>
            <a:bodyPr wrap="square" rtlCol="0">
              <a:spAutoFit/>
            </a:bodyPr>
            <a:lstStyle/>
            <a:p>
              <a:r>
                <a:rPr lang="en-US" sz="1600" dirty="0"/>
                <a:t>Over </a:t>
              </a:r>
              <a:r>
                <a:rPr lang="en-US" sz="2000" b="1" dirty="0" smtClean="0">
                  <a:solidFill>
                    <a:srgbClr val="5D7B91"/>
                  </a:solidFill>
                </a:rPr>
                <a:t>48.000 </a:t>
              </a:r>
              <a:r>
                <a:rPr lang="en-US" sz="1600" dirty="0"/>
                <a:t>students</a:t>
              </a:r>
            </a:p>
          </p:txBody>
        </p:sp>
        <p:sp>
          <p:nvSpPr>
            <p:cNvPr id="22" name="CasellaDiTesto 21"/>
            <p:cNvSpPr txBox="1"/>
            <p:nvPr/>
          </p:nvSpPr>
          <p:spPr>
            <a:xfrm>
              <a:off x="4226266" y="3746192"/>
              <a:ext cx="1479177" cy="646331"/>
            </a:xfrm>
            <a:prstGeom prst="rect">
              <a:avLst/>
            </a:prstGeom>
            <a:noFill/>
          </p:spPr>
          <p:txBody>
            <a:bodyPr wrap="square" rtlCol="0">
              <a:spAutoFit/>
            </a:bodyPr>
            <a:lstStyle/>
            <a:p>
              <a:pPr algn="r"/>
              <a:r>
                <a:rPr lang="en-US" sz="2000" b="1">
                  <a:solidFill>
                    <a:srgbClr val="5D7B91"/>
                  </a:solidFill>
                </a:rPr>
                <a:t>12 </a:t>
              </a:r>
              <a:r>
                <a:rPr lang="en-US" sz="1600"/>
                <a:t>Departments</a:t>
              </a:r>
            </a:p>
          </p:txBody>
        </p:sp>
        <p:sp>
          <p:nvSpPr>
            <p:cNvPr id="23" name="CasellaDiTesto 22"/>
            <p:cNvSpPr txBox="1"/>
            <p:nvPr/>
          </p:nvSpPr>
          <p:spPr>
            <a:xfrm>
              <a:off x="2072923" y="1584444"/>
              <a:ext cx="3676882" cy="1631216"/>
            </a:xfrm>
            <a:prstGeom prst="rect">
              <a:avLst/>
            </a:prstGeom>
            <a:noFill/>
          </p:spPr>
          <p:txBody>
            <a:bodyPr wrap="square" rtlCol="0">
              <a:spAutoFit/>
            </a:bodyPr>
            <a:lstStyle/>
            <a:p>
              <a:pPr algn="r"/>
              <a:r>
                <a:rPr lang="en-US" sz="2000" b="1" dirty="0">
                  <a:solidFill>
                    <a:srgbClr val="5D7B91"/>
                  </a:solidFill>
                </a:rPr>
                <a:t>4</a:t>
              </a:r>
              <a:r>
                <a:rPr lang="en-US" sz="1600" dirty="0"/>
                <a:t> Schools</a:t>
              </a:r>
            </a:p>
            <a:p>
              <a:pPr algn="r"/>
              <a:r>
                <a:rPr lang="en-US" sz="1600" dirty="0"/>
                <a:t> </a:t>
              </a:r>
              <a:r>
                <a:rPr lang="en-US" sz="1600" b="1" dirty="0">
                  <a:solidFill>
                    <a:srgbClr val="5D7B91"/>
                  </a:solidFill>
                </a:rPr>
                <a:t>Industrial </a:t>
              </a:r>
              <a:r>
                <a:rPr lang="en-US" sz="1600" b="1" dirty="0" smtClean="0">
                  <a:solidFill>
                    <a:srgbClr val="5D7B91"/>
                  </a:solidFill>
                </a:rPr>
                <a:t>Engineering</a:t>
              </a:r>
              <a:endParaRPr lang="en-US" sz="1600" b="1" dirty="0">
                <a:solidFill>
                  <a:srgbClr val="5D7B91"/>
                </a:solidFill>
              </a:endParaRPr>
            </a:p>
            <a:p>
              <a:pPr algn="r"/>
              <a:r>
                <a:rPr lang="en-US" sz="1600" b="1" dirty="0" smtClean="0">
                  <a:solidFill>
                    <a:srgbClr val="FF0000"/>
                  </a:solidFill>
                </a:rPr>
                <a:t>Civil, Environmental and Land Management Eng.</a:t>
              </a:r>
              <a:r>
                <a:rPr lang="en-US" sz="1600" b="1" dirty="0" smtClean="0">
                  <a:solidFill>
                    <a:srgbClr val="5D7B91"/>
                  </a:solidFill>
                </a:rPr>
                <a:t> </a:t>
              </a:r>
            </a:p>
            <a:p>
              <a:pPr algn="r"/>
              <a:r>
                <a:rPr lang="en-US" sz="1600" b="1" dirty="0" smtClean="0">
                  <a:solidFill>
                    <a:srgbClr val="5D7B91"/>
                  </a:solidFill>
                </a:rPr>
                <a:t>Architecture </a:t>
              </a:r>
            </a:p>
            <a:p>
              <a:pPr algn="r"/>
              <a:r>
                <a:rPr lang="en-US" sz="1600" b="1" dirty="0" smtClean="0">
                  <a:solidFill>
                    <a:srgbClr val="5D7B91"/>
                  </a:solidFill>
                </a:rPr>
                <a:t>Design</a:t>
              </a:r>
              <a:endParaRPr lang="en-US" sz="2000" b="1" dirty="0">
                <a:solidFill>
                  <a:srgbClr val="5D7B91"/>
                </a:solidFill>
              </a:endParaRPr>
            </a:p>
          </p:txBody>
        </p:sp>
      </p:grpSp>
    </p:spTree>
    <p:extLst>
      <p:ext uri="{BB962C8B-B14F-4D97-AF65-F5344CB8AC3E}">
        <p14:creationId xmlns:p14="http://schemas.microsoft.com/office/powerpoint/2010/main" val="342045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329839" y="418110"/>
            <a:ext cx="3920247" cy="1077218"/>
          </a:xfrm>
          <a:prstGeom prst="rect">
            <a:avLst/>
          </a:prstGeom>
          <a:noFill/>
        </p:spPr>
        <p:txBody>
          <a:bodyPr wrap="square" rtlCol="0">
            <a:spAutoFit/>
          </a:bodyPr>
          <a:lstStyle/>
          <a:p>
            <a:r>
              <a:rPr lang="it-IT" sz="3200" b="1" dirty="0"/>
              <a:t>Politecnico di Milano</a:t>
            </a:r>
          </a:p>
          <a:p>
            <a:r>
              <a:rPr lang="it-IT" sz="3200" b="1" dirty="0" err="1"/>
              <a:t>Campuses</a:t>
            </a:r>
            <a:endParaRPr lang="it-IT" sz="3200" b="1" dirty="0"/>
          </a:p>
        </p:txBody>
      </p:sp>
      <p:pic>
        <p:nvPicPr>
          <p:cNvPr id="3" name="Picture 2" descr="A close up of a map&#10;&#10;Description automatically generated">
            <a:extLst>
              <a:ext uri="{FF2B5EF4-FFF2-40B4-BE49-F238E27FC236}">
                <a16:creationId xmlns:a16="http://schemas.microsoft.com/office/drawing/2014/main" xmlns="" id="{2B1214E1-59A5-2540-BAC4-02E979FFD551}"/>
              </a:ext>
            </a:extLst>
          </p:cNvPr>
          <p:cNvPicPr>
            <a:picLocks noChangeAspect="1"/>
          </p:cNvPicPr>
          <p:nvPr/>
        </p:nvPicPr>
        <p:blipFill>
          <a:blip r:embed="rId2"/>
          <a:stretch>
            <a:fillRect/>
          </a:stretch>
        </p:blipFill>
        <p:spPr>
          <a:xfrm>
            <a:off x="5130801" y="0"/>
            <a:ext cx="7061200" cy="6850176"/>
          </a:xfrm>
          <a:prstGeom prst="rect">
            <a:avLst/>
          </a:prstGeom>
        </p:spPr>
      </p:pic>
      <p:sp>
        <p:nvSpPr>
          <p:cNvPr id="2" name="TextBox 1">
            <a:extLst>
              <a:ext uri="{FF2B5EF4-FFF2-40B4-BE49-F238E27FC236}">
                <a16:creationId xmlns:a16="http://schemas.microsoft.com/office/drawing/2014/main" xmlns="" id="{A7E02EBA-22FD-7A4A-B94D-336FF3D3E515}"/>
              </a:ext>
            </a:extLst>
          </p:cNvPr>
          <p:cNvSpPr txBox="1"/>
          <p:nvPr/>
        </p:nvSpPr>
        <p:spPr>
          <a:xfrm>
            <a:off x="329839" y="1863635"/>
            <a:ext cx="2245808" cy="2246769"/>
          </a:xfrm>
          <a:prstGeom prst="rect">
            <a:avLst/>
          </a:prstGeom>
          <a:noFill/>
        </p:spPr>
        <p:txBody>
          <a:bodyPr wrap="none" rtlCol="0">
            <a:spAutoFit/>
          </a:bodyPr>
          <a:lstStyle/>
          <a:p>
            <a:pPr marL="285750" indent="-285750">
              <a:buFont typeface="Arial" panose="020B0604020202020204" pitchFamily="34" charset="0"/>
              <a:buChar char="•"/>
            </a:pPr>
            <a:r>
              <a:rPr lang="en-US" sz="2000" dirty="0"/>
              <a:t>Milano Leonardo</a:t>
            </a:r>
          </a:p>
          <a:p>
            <a:pPr marL="285750" indent="-285750">
              <a:buFont typeface="Arial" panose="020B0604020202020204" pitchFamily="34" charset="0"/>
              <a:buChar char="•"/>
            </a:pPr>
            <a:r>
              <a:rPr lang="en-US" sz="2000" dirty="0"/>
              <a:t>Milano Bovisa</a:t>
            </a:r>
          </a:p>
          <a:p>
            <a:pPr marL="285750" indent="-285750">
              <a:buFont typeface="Arial" panose="020B0604020202020204" pitchFamily="34" charset="0"/>
              <a:buChar char="•"/>
            </a:pPr>
            <a:r>
              <a:rPr lang="en-US" sz="2000" dirty="0"/>
              <a:t>Como</a:t>
            </a:r>
          </a:p>
          <a:p>
            <a:pPr marL="285750" indent="-285750">
              <a:buFont typeface="Arial" panose="020B0604020202020204" pitchFamily="34" charset="0"/>
              <a:buChar char="•"/>
            </a:pPr>
            <a:r>
              <a:rPr lang="en-US" sz="2000" dirty="0"/>
              <a:t>Cremona</a:t>
            </a:r>
          </a:p>
          <a:p>
            <a:pPr marL="285750" indent="-285750">
              <a:buFont typeface="Arial" panose="020B0604020202020204" pitchFamily="34" charset="0"/>
              <a:buChar char="•"/>
            </a:pPr>
            <a:r>
              <a:rPr lang="en-US" sz="2000" dirty="0"/>
              <a:t>Lecco</a:t>
            </a:r>
          </a:p>
          <a:p>
            <a:pPr marL="285750" indent="-285750">
              <a:buFont typeface="Arial" panose="020B0604020202020204" pitchFamily="34" charset="0"/>
              <a:buChar char="•"/>
            </a:pPr>
            <a:r>
              <a:rPr lang="en-US" sz="2000" dirty="0" err="1"/>
              <a:t>Mantova</a:t>
            </a:r>
            <a:endParaRPr lang="en-US" sz="2000" dirty="0"/>
          </a:p>
          <a:p>
            <a:pPr marL="285750" indent="-285750">
              <a:buFont typeface="Arial" panose="020B0604020202020204" pitchFamily="34" charset="0"/>
              <a:buChar char="•"/>
            </a:pPr>
            <a:r>
              <a:rPr lang="en-US" sz="2000" dirty="0"/>
              <a:t>Piacenza</a:t>
            </a:r>
          </a:p>
        </p:txBody>
      </p:sp>
    </p:spTree>
    <p:extLst>
      <p:ext uri="{BB962C8B-B14F-4D97-AF65-F5344CB8AC3E}">
        <p14:creationId xmlns:p14="http://schemas.microsoft.com/office/powerpoint/2010/main" val="1649649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400" dirty="0" smtClean="0"/>
              <a:t>The </a:t>
            </a:r>
            <a:r>
              <a:rPr lang="en-US" sz="2400" dirty="0"/>
              <a:t>governing bodies of the </a:t>
            </a:r>
            <a:r>
              <a:rPr lang="en-US" sz="2400" dirty="0" smtClean="0"/>
              <a:t>University</a:t>
            </a:r>
            <a:endParaRPr lang="en-US" sz="2400" noProof="0" dirty="0"/>
          </a:p>
        </p:txBody>
      </p:sp>
      <p:pic>
        <p:nvPicPr>
          <p:cNvPr id="6" name="Picture 5" descr="A screenshot of a social media post&#10;&#10;Description automatically generated">
            <a:extLst>
              <a:ext uri="{FF2B5EF4-FFF2-40B4-BE49-F238E27FC236}">
                <a16:creationId xmlns:a16="http://schemas.microsoft.com/office/drawing/2014/main" xmlns="" id="{4AC8B8B8-C423-4844-AD58-EBAA90574F8A}"/>
              </a:ext>
            </a:extLst>
          </p:cNvPr>
          <p:cNvPicPr>
            <a:picLocks noChangeAspect="1"/>
          </p:cNvPicPr>
          <p:nvPr/>
        </p:nvPicPr>
        <p:blipFill rotWithShape="1">
          <a:blip r:embed="rId2"/>
          <a:srcRect b="56972"/>
          <a:stretch/>
        </p:blipFill>
        <p:spPr>
          <a:xfrm>
            <a:off x="236759" y="1312913"/>
            <a:ext cx="5760000" cy="2745091"/>
          </a:xfrm>
          <a:prstGeom prst="rect">
            <a:avLst/>
          </a:prstGeom>
        </p:spPr>
      </p:pic>
      <p:pic>
        <p:nvPicPr>
          <p:cNvPr id="5" name="Picture 5" descr="A screenshot of a social media post&#10;&#10;Description automatically generated">
            <a:extLst>
              <a:ext uri="{FF2B5EF4-FFF2-40B4-BE49-F238E27FC236}">
                <a16:creationId xmlns:a16="http://schemas.microsoft.com/office/drawing/2014/main" xmlns="" id="{4AC8B8B8-C423-4844-AD58-EBAA90574F8A}"/>
              </a:ext>
            </a:extLst>
          </p:cNvPr>
          <p:cNvPicPr>
            <a:picLocks noChangeAspect="1"/>
          </p:cNvPicPr>
          <p:nvPr/>
        </p:nvPicPr>
        <p:blipFill rotWithShape="1">
          <a:blip r:embed="rId2"/>
          <a:srcRect t="42395" b="21093"/>
          <a:stretch/>
        </p:blipFill>
        <p:spPr>
          <a:xfrm>
            <a:off x="6208068" y="1631576"/>
            <a:ext cx="5760000" cy="2329444"/>
          </a:xfrm>
          <a:prstGeom prst="rect">
            <a:avLst/>
          </a:prstGeom>
        </p:spPr>
      </p:pic>
      <p:pic>
        <p:nvPicPr>
          <p:cNvPr id="8" name="Picture 5" descr="A screenshot of a social media post&#10;&#10;Description automatically generated">
            <a:extLst>
              <a:ext uri="{FF2B5EF4-FFF2-40B4-BE49-F238E27FC236}">
                <a16:creationId xmlns:a16="http://schemas.microsoft.com/office/drawing/2014/main" xmlns="" id="{4AC8B8B8-C423-4844-AD58-EBAA90574F8A}"/>
              </a:ext>
            </a:extLst>
          </p:cNvPr>
          <p:cNvPicPr>
            <a:picLocks noChangeAspect="1"/>
          </p:cNvPicPr>
          <p:nvPr/>
        </p:nvPicPr>
        <p:blipFill rotWithShape="1">
          <a:blip r:embed="rId2"/>
          <a:srcRect t="78750"/>
          <a:stretch/>
        </p:blipFill>
        <p:spPr>
          <a:xfrm>
            <a:off x="3443263" y="4308765"/>
            <a:ext cx="5760000" cy="1355743"/>
          </a:xfrm>
          <a:prstGeom prst="rect">
            <a:avLst/>
          </a:prstGeom>
        </p:spPr>
      </p:pic>
    </p:spTree>
    <p:extLst>
      <p:ext uri="{BB962C8B-B14F-4D97-AF65-F5344CB8AC3E}">
        <p14:creationId xmlns:p14="http://schemas.microsoft.com/office/powerpoint/2010/main" val="1386627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601582" y="1610818"/>
            <a:ext cx="10587786" cy="4208844"/>
          </a:xfrm>
          <a:prstGeom prst="rect">
            <a:avLst/>
          </a:prstGeom>
          <a:noFill/>
          <a:ln w="9525">
            <a:noFill/>
            <a:miter lim="800000"/>
            <a:headEnd/>
            <a:tailEnd/>
          </a:ln>
        </p:spPr>
        <p:txBody>
          <a:bodyPr wrap="square">
            <a:spAutoFit/>
          </a:bodyPr>
          <a:lstStyle/>
          <a:p>
            <a:pPr marL="342900" indent="-342900">
              <a:spcAft>
                <a:spcPts val="300"/>
              </a:spcAft>
              <a:buFont typeface="Arial" panose="020B0604020202020204" pitchFamily="34" charset="0"/>
              <a:buChar char="•"/>
            </a:pPr>
            <a:r>
              <a:rPr lang="en-US" sz="2000" b="1" dirty="0" smtClean="0">
                <a:solidFill>
                  <a:schemeClr val="tx2"/>
                </a:solidFill>
              </a:rPr>
              <a:t>Department of Aerospace Science and Technology (DAER)</a:t>
            </a:r>
          </a:p>
          <a:p>
            <a:pPr marL="342900" indent="-342900">
              <a:spcAft>
                <a:spcPts val="300"/>
              </a:spcAft>
              <a:buFont typeface="Arial" panose="020B0604020202020204" pitchFamily="34" charset="0"/>
              <a:buChar char="•"/>
            </a:pPr>
            <a:r>
              <a:rPr lang="en-US" sz="2000" b="1" dirty="0" smtClean="0">
                <a:solidFill>
                  <a:schemeClr val="tx2"/>
                </a:solidFill>
              </a:rPr>
              <a:t>Department of Architecture and Urban Studies (</a:t>
            </a:r>
            <a:r>
              <a:rPr lang="en-US" sz="2000" b="1" dirty="0" err="1" smtClean="0">
                <a:solidFill>
                  <a:schemeClr val="tx2"/>
                </a:solidFill>
              </a:rPr>
              <a:t>DAStU</a:t>
            </a:r>
            <a:r>
              <a:rPr lang="en-US" sz="2000" b="1" dirty="0" smtClean="0">
                <a:solidFill>
                  <a:schemeClr val="tx2"/>
                </a:solidFill>
              </a:rPr>
              <a:t>)</a:t>
            </a:r>
          </a:p>
          <a:p>
            <a:pPr marL="342900" indent="-342900">
              <a:spcAft>
                <a:spcPts val="300"/>
              </a:spcAft>
              <a:buFont typeface="Arial" panose="020B0604020202020204" pitchFamily="34" charset="0"/>
              <a:buChar char="•"/>
            </a:pPr>
            <a:r>
              <a:rPr lang="en-US" sz="2000" b="1" dirty="0" smtClean="0">
                <a:solidFill>
                  <a:schemeClr val="tx2"/>
                </a:solidFill>
              </a:rPr>
              <a:t>Department of Architecture, Built Environment and Construction Engineering (DABC)</a:t>
            </a:r>
          </a:p>
          <a:p>
            <a:pPr marL="342900" indent="-342900">
              <a:spcAft>
                <a:spcPts val="300"/>
              </a:spcAft>
              <a:buFont typeface="Arial" panose="020B0604020202020204" pitchFamily="34" charset="0"/>
              <a:buChar char="•"/>
            </a:pPr>
            <a:r>
              <a:rPr lang="en-US" sz="2000" b="1" dirty="0" smtClean="0">
                <a:solidFill>
                  <a:schemeClr val="tx2"/>
                </a:solidFill>
              </a:rPr>
              <a:t>Department of Chemistry, Materials and Chemical Engineering "Giulio Natta" (DCMC)</a:t>
            </a:r>
          </a:p>
          <a:p>
            <a:pPr marL="342900" indent="-342900">
              <a:spcAft>
                <a:spcPts val="300"/>
              </a:spcAft>
              <a:buFont typeface="Arial" panose="020B0604020202020204" pitchFamily="34" charset="0"/>
              <a:buChar char="•"/>
            </a:pPr>
            <a:r>
              <a:rPr lang="en-US" sz="2000" b="1" dirty="0" smtClean="0">
                <a:solidFill>
                  <a:schemeClr val="tx2"/>
                </a:solidFill>
              </a:rPr>
              <a:t>Department of Civil and Environmental Engineering (DICA)</a:t>
            </a:r>
          </a:p>
          <a:p>
            <a:pPr marL="342900" indent="-342900">
              <a:spcAft>
                <a:spcPts val="300"/>
              </a:spcAft>
              <a:buFont typeface="Arial" panose="020B0604020202020204" pitchFamily="34" charset="0"/>
              <a:buChar char="•"/>
            </a:pPr>
            <a:r>
              <a:rPr lang="en-US" sz="2000" b="1" dirty="0" smtClean="0">
                <a:solidFill>
                  <a:schemeClr val="tx2"/>
                </a:solidFill>
              </a:rPr>
              <a:t>Department of Design (Design)</a:t>
            </a:r>
          </a:p>
          <a:p>
            <a:pPr marL="342900" indent="-342900">
              <a:spcAft>
                <a:spcPts val="300"/>
              </a:spcAft>
              <a:buFont typeface="Arial" panose="020B0604020202020204" pitchFamily="34" charset="0"/>
              <a:buChar char="•"/>
            </a:pPr>
            <a:r>
              <a:rPr lang="en-US" sz="2000" b="1" dirty="0" smtClean="0">
                <a:solidFill>
                  <a:schemeClr val="tx2"/>
                </a:solidFill>
              </a:rPr>
              <a:t>Department of Electronics, Information and Bioengineering (DEIB)</a:t>
            </a:r>
          </a:p>
          <a:p>
            <a:pPr marL="342900" indent="-342900">
              <a:spcAft>
                <a:spcPts val="300"/>
              </a:spcAft>
              <a:buFont typeface="Arial" panose="020B0604020202020204" pitchFamily="34" charset="0"/>
              <a:buChar char="•"/>
            </a:pPr>
            <a:r>
              <a:rPr lang="en-US" sz="2000" b="1" dirty="0" smtClean="0">
                <a:solidFill>
                  <a:schemeClr val="tx2"/>
                </a:solidFill>
              </a:rPr>
              <a:t>Department of Energy (DENG)</a:t>
            </a:r>
          </a:p>
          <a:p>
            <a:pPr marL="342900" indent="-342900">
              <a:spcAft>
                <a:spcPts val="300"/>
              </a:spcAft>
              <a:buFont typeface="Arial" panose="020B0604020202020204" pitchFamily="34" charset="0"/>
              <a:buChar char="•"/>
            </a:pPr>
            <a:r>
              <a:rPr lang="en-US" sz="2000" b="1" dirty="0" smtClean="0">
                <a:solidFill>
                  <a:schemeClr val="tx2"/>
                </a:solidFill>
              </a:rPr>
              <a:t>Department of Management, Economics and Industrial Engineering (DIG)</a:t>
            </a:r>
          </a:p>
          <a:p>
            <a:pPr marL="342900" indent="-342900">
              <a:spcAft>
                <a:spcPts val="300"/>
              </a:spcAft>
              <a:buFont typeface="Arial" panose="020B0604020202020204" pitchFamily="34" charset="0"/>
              <a:buChar char="•"/>
            </a:pPr>
            <a:r>
              <a:rPr lang="en-US" sz="2000" b="1" dirty="0" smtClean="0">
                <a:solidFill>
                  <a:schemeClr val="tx2"/>
                </a:solidFill>
              </a:rPr>
              <a:t>Department of Mathematics Francesco </a:t>
            </a:r>
            <a:r>
              <a:rPr lang="en-US" sz="2000" b="1" dirty="0" err="1" smtClean="0">
                <a:solidFill>
                  <a:schemeClr val="tx2"/>
                </a:solidFill>
              </a:rPr>
              <a:t>Brioschi</a:t>
            </a:r>
            <a:r>
              <a:rPr lang="en-US" sz="2000" b="1" dirty="0" smtClean="0">
                <a:solidFill>
                  <a:schemeClr val="tx2"/>
                </a:solidFill>
              </a:rPr>
              <a:t> (DMAT)</a:t>
            </a:r>
          </a:p>
          <a:p>
            <a:pPr marL="342900" indent="-342900">
              <a:spcAft>
                <a:spcPts val="300"/>
              </a:spcAft>
              <a:buFont typeface="Arial" panose="020B0604020202020204" pitchFamily="34" charset="0"/>
              <a:buChar char="•"/>
            </a:pPr>
            <a:r>
              <a:rPr lang="en-US" sz="2000" b="1" dirty="0" smtClean="0">
                <a:solidFill>
                  <a:schemeClr val="tx2"/>
                </a:solidFill>
              </a:rPr>
              <a:t>Department of Mechanical Engineering (DMEC)</a:t>
            </a:r>
          </a:p>
          <a:p>
            <a:pPr marL="342900" indent="-342900">
              <a:spcAft>
                <a:spcPts val="300"/>
              </a:spcAft>
              <a:buFont typeface="Arial" panose="020B0604020202020204" pitchFamily="34" charset="0"/>
              <a:buChar char="•"/>
            </a:pPr>
            <a:r>
              <a:rPr lang="en-US" sz="2000" b="1" dirty="0" smtClean="0">
                <a:solidFill>
                  <a:schemeClr val="tx2"/>
                </a:solidFill>
              </a:rPr>
              <a:t>Department of Physics (DFIS)</a:t>
            </a:r>
            <a:endParaRPr lang="it-IT" sz="2000" b="1" dirty="0">
              <a:solidFill>
                <a:schemeClr val="tx2"/>
              </a:solidFill>
            </a:endParaRPr>
          </a:p>
        </p:txBody>
      </p:sp>
      <p:sp>
        <p:nvSpPr>
          <p:cNvPr id="24579" name="Rectangle 21"/>
          <p:cNvSpPr>
            <a:spLocks noGrp="1" noChangeAspect="1" noChangeArrowheads="1"/>
          </p:cNvSpPr>
          <p:nvPr>
            <p:ph type="title"/>
          </p:nvPr>
        </p:nvSpPr>
        <p:spPr/>
        <p:txBody>
          <a:bodyPr/>
          <a:lstStyle/>
          <a:p>
            <a:r>
              <a:rPr lang="it-IT" sz="2800" dirty="0" err="1" smtClean="0"/>
              <a:t>Departments</a:t>
            </a:r>
            <a:endParaRPr lang="it-IT" sz="2800" dirty="0"/>
          </a:p>
        </p:txBody>
      </p:sp>
    </p:spTree>
    <p:extLst>
      <p:ext uri="{BB962C8B-B14F-4D97-AF65-F5344CB8AC3E}">
        <p14:creationId xmlns:p14="http://schemas.microsoft.com/office/powerpoint/2010/main" val="3513280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3657600" y="1358146"/>
            <a:ext cx="8348132" cy="1768176"/>
          </a:xfrm>
          <a:prstGeom prst="rect">
            <a:avLst/>
          </a:prstGeom>
          <a:noFill/>
          <a:ln w="9525">
            <a:noFill/>
            <a:miter lim="800000"/>
            <a:headEnd/>
            <a:tailEnd/>
          </a:ln>
        </p:spPr>
        <p:txBody>
          <a:bodyPr wrap="square">
            <a:spAutoFit/>
          </a:bodyPr>
          <a:lstStyle/>
          <a:p>
            <a:pPr eaLnBrk="0" hangingPunct="0">
              <a:lnSpc>
                <a:spcPct val="110000"/>
              </a:lnSpc>
            </a:pPr>
            <a:r>
              <a:rPr lang="en-US" sz="2000" dirty="0">
                <a:cs typeface="Arial" panose="020B0604020202020204" pitchFamily="34" charset="0"/>
              </a:rPr>
              <a:t>Study Programs (Bachelor and Master) are associated to Schools:</a:t>
            </a:r>
          </a:p>
          <a:p>
            <a:pPr marL="342900" indent="-342900" eaLnBrk="0" hangingPunct="0">
              <a:lnSpc>
                <a:spcPct val="110000"/>
              </a:lnSpc>
              <a:buFont typeface="Arial" panose="020B0604020202020204" pitchFamily="34" charset="0"/>
              <a:buChar char="•"/>
            </a:pPr>
            <a:r>
              <a:rPr lang="en-US" sz="2000" dirty="0">
                <a:cs typeface="Arial" panose="020B0604020202020204" pitchFamily="34" charset="0"/>
              </a:rPr>
              <a:t>Architecture Urban Planning Construction </a:t>
            </a:r>
            <a:r>
              <a:rPr lang="en-US" sz="2000" dirty="0" smtClean="0">
                <a:cs typeface="Arial" panose="020B0604020202020204" pitchFamily="34" charset="0"/>
              </a:rPr>
              <a:t>Engineering </a:t>
            </a:r>
            <a:endParaRPr lang="en-US" sz="2000" dirty="0">
              <a:cs typeface="Arial" panose="020B0604020202020204" pitchFamily="34" charset="0"/>
            </a:endParaRPr>
          </a:p>
          <a:p>
            <a:pPr marL="342900" indent="-342900" eaLnBrk="0" hangingPunct="0">
              <a:lnSpc>
                <a:spcPct val="110000"/>
              </a:lnSpc>
              <a:buFont typeface="Arial" panose="020B0604020202020204" pitchFamily="34" charset="0"/>
              <a:buChar char="•"/>
            </a:pPr>
            <a:r>
              <a:rPr lang="en-US" sz="2000" dirty="0" smtClean="0">
                <a:cs typeface="Arial" panose="020B0604020202020204" pitchFamily="34" charset="0"/>
              </a:rPr>
              <a:t>Design</a:t>
            </a:r>
            <a:endParaRPr lang="en-US" sz="2000" dirty="0">
              <a:cs typeface="Arial" panose="020B0604020202020204" pitchFamily="34" charset="0"/>
            </a:endParaRPr>
          </a:p>
          <a:p>
            <a:pPr marL="342900" indent="-342900" eaLnBrk="0" hangingPunct="0">
              <a:lnSpc>
                <a:spcPct val="110000"/>
              </a:lnSpc>
              <a:buFont typeface="Arial" panose="020B0604020202020204" pitchFamily="34" charset="0"/>
              <a:buChar char="•"/>
            </a:pPr>
            <a:r>
              <a:rPr lang="en-US" sz="2000" b="1" dirty="0">
                <a:cs typeface="Arial" panose="020B0604020202020204" pitchFamily="34" charset="0"/>
              </a:rPr>
              <a:t>Civil, Environmental and Land Management </a:t>
            </a:r>
            <a:r>
              <a:rPr lang="en-US" sz="2000" b="1" dirty="0" smtClean="0">
                <a:cs typeface="Arial" panose="020B0604020202020204" pitchFamily="34" charset="0"/>
              </a:rPr>
              <a:t>Engineering (ICAT)</a:t>
            </a:r>
            <a:endParaRPr lang="en-US" sz="2000" b="1" dirty="0">
              <a:cs typeface="Arial" panose="020B0604020202020204" pitchFamily="34" charset="0"/>
            </a:endParaRPr>
          </a:p>
          <a:p>
            <a:pPr marL="342900" indent="-342900" eaLnBrk="0" hangingPunct="0">
              <a:lnSpc>
                <a:spcPct val="110000"/>
              </a:lnSpc>
              <a:buFont typeface="Arial" panose="020B0604020202020204" pitchFamily="34" charset="0"/>
              <a:buChar char="•"/>
            </a:pPr>
            <a:r>
              <a:rPr lang="en-US" sz="2000" dirty="0">
                <a:cs typeface="Arial" panose="020B0604020202020204" pitchFamily="34" charset="0"/>
              </a:rPr>
              <a:t>Industrial and Information </a:t>
            </a:r>
            <a:r>
              <a:rPr lang="en-US" sz="2000" dirty="0" smtClean="0">
                <a:cs typeface="Arial" panose="020B0604020202020204" pitchFamily="34" charset="0"/>
              </a:rPr>
              <a:t>Engineering (3I)</a:t>
            </a:r>
            <a:endParaRPr lang="en-US" sz="2000" dirty="0">
              <a:cs typeface="Arial" panose="020B0604020202020204" pitchFamily="34" charset="0"/>
            </a:endParaRPr>
          </a:p>
        </p:txBody>
      </p:sp>
      <p:sp>
        <p:nvSpPr>
          <p:cNvPr id="248846" name="Text Box 14"/>
          <p:cNvSpPr txBox="1">
            <a:spLocks noChangeArrowheads="1"/>
          </p:cNvSpPr>
          <p:nvPr/>
        </p:nvSpPr>
        <p:spPr bwMode="auto">
          <a:xfrm>
            <a:off x="3657600" y="3301744"/>
            <a:ext cx="8168486" cy="2769989"/>
          </a:xfrm>
          <a:prstGeom prst="rect">
            <a:avLst/>
          </a:prstGeom>
          <a:noFill/>
          <a:ln w="9525">
            <a:noFill/>
            <a:miter lim="800000"/>
            <a:headEnd/>
            <a:tailEnd/>
          </a:ln>
        </p:spPr>
        <p:txBody>
          <a:bodyPr wrap="square">
            <a:spAutoFit/>
          </a:bodyPr>
          <a:lstStyle/>
          <a:p>
            <a:pPr eaLnBrk="0" hangingPunct="0">
              <a:lnSpc>
                <a:spcPct val="110000"/>
              </a:lnSpc>
              <a:spcBef>
                <a:spcPts val="1200"/>
              </a:spcBef>
            </a:pPr>
            <a:r>
              <a:rPr lang="en-US" sz="2000" dirty="0">
                <a:cs typeface="Arial" panose="020B0604020202020204" pitchFamily="34" charset="0"/>
              </a:rPr>
              <a:t>The </a:t>
            </a:r>
            <a:r>
              <a:rPr lang="en-US" sz="2000" b="1" dirty="0">
                <a:cs typeface="Arial" panose="020B0604020202020204" pitchFamily="34" charset="0"/>
              </a:rPr>
              <a:t>Dean</a:t>
            </a:r>
            <a:r>
              <a:rPr lang="en-US" sz="2000" dirty="0">
                <a:cs typeface="Arial" panose="020B0604020202020204" pitchFamily="34" charset="0"/>
              </a:rPr>
              <a:t> is the head of the School and through specific groups (Board and Council) guides the teaching activities of all study programs.</a:t>
            </a:r>
          </a:p>
          <a:p>
            <a:pPr eaLnBrk="0" hangingPunct="0">
              <a:lnSpc>
                <a:spcPct val="110000"/>
              </a:lnSpc>
              <a:spcBef>
                <a:spcPts val="1200"/>
              </a:spcBef>
            </a:pPr>
            <a:r>
              <a:rPr lang="en-US" sz="2000" dirty="0">
                <a:cs typeface="Arial" panose="020B0604020202020204" pitchFamily="34" charset="0"/>
              </a:rPr>
              <a:t>The </a:t>
            </a:r>
            <a:r>
              <a:rPr lang="en-US" sz="2000" b="1" dirty="0">
                <a:cs typeface="Arial" panose="020B0604020202020204" pitchFamily="34" charset="0"/>
              </a:rPr>
              <a:t>Professor-Student Joint Committee </a:t>
            </a:r>
            <a:r>
              <a:rPr lang="en-US" sz="2000" dirty="0" smtClean="0">
                <a:cs typeface="Arial" panose="020B0604020202020204" pitchFamily="34" charset="0"/>
              </a:rPr>
              <a:t>(</a:t>
            </a:r>
            <a:r>
              <a:rPr lang="en-US" sz="2000" i="1" dirty="0" err="1" smtClean="0">
                <a:cs typeface="Arial" panose="020B0604020202020204" pitchFamily="34" charset="0"/>
              </a:rPr>
              <a:t>Commissione</a:t>
            </a:r>
            <a:r>
              <a:rPr lang="en-US" sz="2000" i="1" dirty="0" smtClean="0">
                <a:cs typeface="Arial" panose="020B0604020202020204" pitchFamily="34" charset="0"/>
              </a:rPr>
              <a:t> </a:t>
            </a:r>
            <a:r>
              <a:rPr lang="en-US" sz="2000" i="1" dirty="0" err="1" smtClean="0">
                <a:cs typeface="Arial" panose="020B0604020202020204" pitchFamily="34" charset="0"/>
              </a:rPr>
              <a:t>paritetica</a:t>
            </a:r>
            <a:r>
              <a:rPr lang="en-US" sz="2000" dirty="0" smtClean="0">
                <a:cs typeface="Arial" panose="020B0604020202020204" pitchFamily="34" charset="0"/>
              </a:rPr>
              <a:t>) monitors </a:t>
            </a:r>
            <a:r>
              <a:rPr lang="en-US" sz="2000" dirty="0">
                <a:cs typeface="Arial" panose="020B0604020202020204" pitchFamily="34" charset="0"/>
              </a:rPr>
              <a:t>the performance indicators of the study programs and makes proposals for their improvement.</a:t>
            </a:r>
          </a:p>
          <a:p>
            <a:pPr eaLnBrk="0" hangingPunct="0">
              <a:lnSpc>
                <a:spcPct val="110000"/>
              </a:lnSpc>
              <a:spcBef>
                <a:spcPts val="1200"/>
              </a:spcBef>
            </a:pPr>
            <a:r>
              <a:rPr lang="en-US" sz="2000" dirty="0">
                <a:cs typeface="Arial" panose="020B0604020202020204" pitchFamily="34" charset="0"/>
              </a:rPr>
              <a:t>Each study program is led by a </a:t>
            </a:r>
            <a:r>
              <a:rPr lang="en-US" sz="2000" b="1" dirty="0">
                <a:cs typeface="Arial" panose="020B0604020202020204" pitchFamily="34" charset="0"/>
              </a:rPr>
              <a:t>Coordinator</a:t>
            </a:r>
            <a:r>
              <a:rPr lang="en-US" sz="2000" dirty="0">
                <a:cs typeface="Arial" panose="020B0604020202020204" pitchFamily="34" charset="0"/>
              </a:rPr>
              <a:t>, a reference point for all students.</a:t>
            </a:r>
          </a:p>
        </p:txBody>
      </p:sp>
      <p:sp>
        <p:nvSpPr>
          <p:cNvPr id="24579" name="Rectangle 21"/>
          <p:cNvSpPr>
            <a:spLocks noGrp="1" noChangeAspect="1" noChangeArrowheads="1"/>
          </p:cNvSpPr>
          <p:nvPr>
            <p:ph type="title"/>
          </p:nvPr>
        </p:nvSpPr>
        <p:spPr/>
        <p:txBody>
          <a:bodyPr/>
          <a:lstStyle/>
          <a:p>
            <a:r>
              <a:rPr lang="en-US" sz="2800" noProof="0" dirty="0"/>
              <a:t>Schools and Study Programs</a:t>
            </a:r>
          </a:p>
        </p:txBody>
      </p:sp>
      <p:pic>
        <p:nvPicPr>
          <p:cNvPr id="3" name="Picture 2" descr="A statue in front of a building&#10;&#10;Description automatically generated">
            <a:extLst>
              <a:ext uri="{FF2B5EF4-FFF2-40B4-BE49-F238E27FC236}">
                <a16:creationId xmlns:a16="http://schemas.microsoft.com/office/drawing/2014/main" xmlns="" id="{8AC1FE97-6B84-4344-BB8A-D07092A5A8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58146"/>
            <a:ext cx="3048001" cy="4673237"/>
          </a:xfrm>
          <a:prstGeom prst="rect">
            <a:avLst/>
          </a:prstGeom>
        </p:spPr>
      </p:pic>
    </p:spTree>
    <p:extLst>
      <p:ext uri="{BB962C8B-B14F-4D97-AF65-F5344CB8AC3E}">
        <p14:creationId xmlns:p14="http://schemas.microsoft.com/office/powerpoint/2010/main" val="110567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smtClean="0"/>
              <a:t>The ICAT School:  BSc + MSc </a:t>
            </a:r>
            <a:r>
              <a:rPr lang="en-US" sz="3200" dirty="0" err="1" smtClean="0"/>
              <a:t>Programmes</a:t>
            </a:r>
            <a:endParaRPr lang="en-US" sz="3200" dirty="0"/>
          </a:p>
        </p:txBody>
      </p:sp>
      <p:graphicFrame>
        <p:nvGraphicFramePr>
          <p:cNvPr id="3" name="Tabella 2"/>
          <p:cNvGraphicFramePr>
            <a:graphicFrameLocks noGrp="1"/>
          </p:cNvGraphicFramePr>
          <p:nvPr>
            <p:extLst>
              <p:ext uri="{D42A27DB-BD31-4B8C-83A1-F6EECF244321}">
                <p14:modId xmlns:p14="http://schemas.microsoft.com/office/powerpoint/2010/main" val="2529833786"/>
              </p:ext>
            </p:extLst>
          </p:nvPr>
        </p:nvGraphicFramePr>
        <p:xfrm>
          <a:off x="515171" y="1461346"/>
          <a:ext cx="6294418" cy="1483360"/>
        </p:xfrm>
        <a:graphic>
          <a:graphicData uri="http://schemas.openxmlformats.org/drawingml/2006/table">
            <a:tbl>
              <a:tblPr firstRow="1" bandRow="1">
                <a:tableStyleId>{5C22544A-7EE6-4342-B048-85BDC9FD1C3A}</a:tableStyleId>
              </a:tblPr>
              <a:tblGrid>
                <a:gridCol w="3743437"/>
                <a:gridCol w="1087942"/>
                <a:gridCol w="1463039"/>
              </a:tblGrid>
              <a:tr h="370840">
                <a:tc>
                  <a:txBody>
                    <a:bodyPr/>
                    <a:lstStyle/>
                    <a:p>
                      <a:r>
                        <a:rPr lang="en-US" noProof="0" dirty="0" smtClean="0"/>
                        <a:t>BSc </a:t>
                      </a:r>
                      <a:r>
                        <a:rPr lang="en-US" noProof="0" dirty="0" err="1" smtClean="0"/>
                        <a:t>Programmes</a:t>
                      </a:r>
                      <a:endParaRPr lang="en-US" noProof="0" dirty="0"/>
                    </a:p>
                  </a:txBody>
                  <a:tcPr/>
                </a:tc>
                <a:tc>
                  <a:txBody>
                    <a:bodyPr/>
                    <a:lstStyle/>
                    <a:p>
                      <a:r>
                        <a:rPr lang="it-IT" dirty="0" smtClean="0"/>
                        <a:t>Language</a:t>
                      </a:r>
                      <a:endParaRPr lang="en-US" dirty="0"/>
                    </a:p>
                  </a:txBody>
                  <a:tcPr/>
                </a:tc>
                <a:tc>
                  <a:txBody>
                    <a:bodyPr/>
                    <a:lstStyle/>
                    <a:p>
                      <a:r>
                        <a:rPr lang="it-IT" dirty="0" smtClean="0"/>
                        <a:t>Campus</a:t>
                      </a:r>
                      <a:endParaRPr lang="en-US" dirty="0"/>
                    </a:p>
                  </a:txBody>
                  <a:tcPr/>
                </a:tc>
              </a:tr>
              <a:tr h="370840">
                <a:tc>
                  <a:txBody>
                    <a:bodyPr/>
                    <a:lstStyle/>
                    <a:p>
                      <a:r>
                        <a:rPr lang="en-US" noProof="0" dirty="0" smtClean="0"/>
                        <a:t>Civil</a:t>
                      </a:r>
                      <a:r>
                        <a:rPr lang="en-US" baseline="0" noProof="0" dirty="0" smtClean="0"/>
                        <a:t> Engineering</a:t>
                      </a:r>
                      <a:endParaRPr lang="en-US" noProof="0" dirty="0"/>
                    </a:p>
                  </a:txBody>
                  <a:tcPr/>
                </a:tc>
                <a:tc>
                  <a:txBody>
                    <a:bodyPr/>
                    <a:lstStyle/>
                    <a:p>
                      <a:r>
                        <a:rPr lang="it-IT" dirty="0" smtClean="0"/>
                        <a:t>          </a:t>
                      </a:r>
                      <a:endParaRPr lang="en-US" dirty="0"/>
                    </a:p>
                  </a:txBody>
                  <a:tcPr/>
                </a:tc>
                <a:tc>
                  <a:txBody>
                    <a:bodyPr/>
                    <a:lstStyle/>
                    <a:p>
                      <a:r>
                        <a:rPr lang="it-IT" dirty="0" smtClean="0"/>
                        <a:t>MI-Leonardo</a:t>
                      </a:r>
                      <a:endParaRPr lang="en-US" dirty="0"/>
                    </a:p>
                  </a:txBody>
                  <a:tcPr/>
                </a:tc>
              </a:tr>
              <a:tr h="370840">
                <a:tc>
                  <a:txBody>
                    <a:bodyPr/>
                    <a:lstStyle/>
                    <a:p>
                      <a:r>
                        <a:rPr lang="en-US" noProof="0" dirty="0" smtClean="0"/>
                        <a:t>Environmental</a:t>
                      </a:r>
                      <a:r>
                        <a:rPr lang="en-US" baseline="0" noProof="0" dirty="0" smtClean="0"/>
                        <a:t> Engineering</a:t>
                      </a:r>
                      <a:endParaRPr lang="en-US" noProof="0" dirty="0"/>
                    </a:p>
                  </a:txBody>
                  <a:tcPr/>
                </a:tc>
                <a:tc>
                  <a:txBody>
                    <a:bodyPr/>
                    <a:lstStyle/>
                    <a:p>
                      <a:endParaRPr lang="en-US" dirty="0"/>
                    </a:p>
                  </a:txBody>
                  <a:tcPr/>
                </a:tc>
                <a:tc>
                  <a:txBody>
                    <a:bodyPr/>
                    <a:lstStyle/>
                    <a:p>
                      <a:r>
                        <a:rPr lang="it-IT" dirty="0" smtClean="0"/>
                        <a:t>MI-Leonardo</a:t>
                      </a:r>
                      <a:endParaRPr lang="en-US" dirty="0"/>
                    </a:p>
                  </a:txBody>
                  <a:tcPr/>
                </a:tc>
              </a:tr>
              <a:tr h="370840">
                <a:tc>
                  <a:txBody>
                    <a:bodyPr/>
                    <a:lstStyle/>
                    <a:p>
                      <a:r>
                        <a:rPr lang="en-US" noProof="0" dirty="0" smtClean="0"/>
                        <a:t>Civil Engineering for Risk Mitigation</a:t>
                      </a:r>
                      <a:endParaRPr lang="en-US" noProof="0" dirty="0"/>
                    </a:p>
                  </a:txBody>
                  <a:tcPr/>
                </a:tc>
                <a:tc>
                  <a:txBody>
                    <a:bodyPr/>
                    <a:lstStyle/>
                    <a:p>
                      <a:endParaRPr lang="en-US" dirty="0"/>
                    </a:p>
                  </a:txBody>
                  <a:tcPr/>
                </a:tc>
                <a:tc>
                  <a:txBody>
                    <a:bodyPr/>
                    <a:lstStyle/>
                    <a:p>
                      <a:r>
                        <a:rPr lang="it-IT" dirty="0" smtClean="0"/>
                        <a:t>Lecco</a:t>
                      </a:r>
                      <a:endParaRPr lang="en-US" dirty="0"/>
                    </a:p>
                  </a:txBody>
                  <a:tcPr/>
                </a:tc>
              </a:tr>
            </a:tbl>
          </a:graphicData>
        </a:graphic>
      </p:graphicFrame>
      <p:pic>
        <p:nvPicPr>
          <p:cNvPr id="23" name="Picture 6" descr="http://upload.wikimedia.org/wikipedia/commons/thumb/0/03/Flag_of_Italy.svg/2000px-Flag_of_Italy.svg.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425" y="1955976"/>
            <a:ext cx="2508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http://upload.wikimedia.org/wikipedia/commons/thumb/0/03/Flag_of_Italy.svg/2000px-Flag_of_Italy.svg.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685" y="2303343"/>
            <a:ext cx="2508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http://upload.wikimedia.org/wikipedia/commons/thumb/0/03/Flag_of_Italy.svg/2000px-Flag_of_Italy.svg.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685" y="2683612"/>
            <a:ext cx="2508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Tabella 23"/>
          <p:cNvGraphicFramePr>
            <a:graphicFrameLocks noGrp="1"/>
          </p:cNvGraphicFramePr>
          <p:nvPr>
            <p:extLst>
              <p:ext uri="{D42A27DB-BD31-4B8C-83A1-F6EECF244321}">
                <p14:modId xmlns:p14="http://schemas.microsoft.com/office/powerpoint/2010/main" val="2581791381"/>
              </p:ext>
            </p:extLst>
          </p:nvPr>
        </p:nvGraphicFramePr>
        <p:xfrm>
          <a:off x="515171" y="3614668"/>
          <a:ext cx="6294418" cy="1854200"/>
        </p:xfrm>
        <a:graphic>
          <a:graphicData uri="http://schemas.openxmlformats.org/drawingml/2006/table">
            <a:tbl>
              <a:tblPr firstRow="1" bandRow="1">
                <a:tableStyleId>{00A15C55-8517-42AA-B614-E9B94910E393}</a:tableStyleId>
              </a:tblPr>
              <a:tblGrid>
                <a:gridCol w="3743437"/>
                <a:gridCol w="1087942"/>
                <a:gridCol w="1463039"/>
              </a:tblGrid>
              <a:tr h="370840">
                <a:tc>
                  <a:txBody>
                    <a:bodyPr/>
                    <a:lstStyle/>
                    <a:p>
                      <a:r>
                        <a:rPr lang="en-US" noProof="0" dirty="0" smtClean="0"/>
                        <a:t>MSc </a:t>
                      </a:r>
                      <a:r>
                        <a:rPr lang="en-US" noProof="0" dirty="0" err="1" smtClean="0"/>
                        <a:t>Programmes</a:t>
                      </a:r>
                      <a:endParaRPr lang="en-US" noProof="0" dirty="0"/>
                    </a:p>
                  </a:txBody>
                  <a:tcPr/>
                </a:tc>
                <a:tc>
                  <a:txBody>
                    <a:bodyPr/>
                    <a:lstStyle/>
                    <a:p>
                      <a:r>
                        <a:rPr lang="it-IT" dirty="0" smtClean="0"/>
                        <a:t>Language</a:t>
                      </a:r>
                      <a:endParaRPr lang="en-US" dirty="0"/>
                    </a:p>
                  </a:txBody>
                  <a:tcPr/>
                </a:tc>
                <a:tc>
                  <a:txBody>
                    <a:bodyPr/>
                    <a:lstStyle/>
                    <a:p>
                      <a:r>
                        <a:rPr lang="it-IT" dirty="0" smtClean="0"/>
                        <a:t>Campus</a:t>
                      </a:r>
                      <a:endParaRPr lang="en-US" dirty="0"/>
                    </a:p>
                  </a:txBody>
                  <a:tcPr/>
                </a:tc>
              </a:tr>
              <a:tr h="370840">
                <a:tc>
                  <a:txBody>
                    <a:bodyPr/>
                    <a:lstStyle/>
                    <a:p>
                      <a:r>
                        <a:rPr lang="en-US" noProof="0" dirty="0" smtClean="0"/>
                        <a:t>Civil</a:t>
                      </a:r>
                      <a:r>
                        <a:rPr lang="en-US" baseline="0" noProof="0" dirty="0" smtClean="0"/>
                        <a:t> Engineering</a:t>
                      </a:r>
                      <a:endParaRPr lang="en-US" noProof="0" dirty="0"/>
                    </a:p>
                  </a:txBody>
                  <a:tcPr/>
                </a:tc>
                <a:tc>
                  <a:txBody>
                    <a:bodyPr/>
                    <a:lstStyle/>
                    <a:p>
                      <a:endParaRPr lang="en-US" dirty="0"/>
                    </a:p>
                  </a:txBody>
                  <a:tcPr/>
                </a:tc>
                <a:tc>
                  <a:txBody>
                    <a:bodyPr/>
                    <a:lstStyle/>
                    <a:p>
                      <a:r>
                        <a:rPr lang="it-IT" dirty="0" smtClean="0"/>
                        <a:t>MI-Leonardo</a:t>
                      </a:r>
                      <a:endParaRPr lang="en-US" dirty="0"/>
                    </a:p>
                  </a:txBody>
                  <a:tcPr/>
                </a:tc>
              </a:tr>
              <a:tr h="370840">
                <a:tc>
                  <a:txBody>
                    <a:bodyPr/>
                    <a:lstStyle/>
                    <a:p>
                      <a:r>
                        <a:rPr lang="en-US" noProof="0" dirty="0" smtClean="0"/>
                        <a:t>Environmental</a:t>
                      </a:r>
                      <a:r>
                        <a:rPr lang="en-US" baseline="0" noProof="0" dirty="0" smtClean="0"/>
                        <a:t> Engineering</a:t>
                      </a:r>
                      <a:endParaRPr lang="en-US" noProof="0" dirty="0"/>
                    </a:p>
                  </a:txBody>
                  <a:tcPr/>
                </a:tc>
                <a:tc>
                  <a:txBody>
                    <a:bodyPr/>
                    <a:lstStyle/>
                    <a:p>
                      <a:endParaRPr lang="en-US" dirty="0"/>
                    </a:p>
                  </a:txBody>
                  <a:tcPr/>
                </a:tc>
                <a:tc>
                  <a:txBody>
                    <a:bodyPr/>
                    <a:lstStyle/>
                    <a:p>
                      <a:r>
                        <a:rPr lang="it-IT" dirty="0" smtClean="0"/>
                        <a:t>MI-Leonardo</a:t>
                      </a:r>
                      <a:endParaRPr lang="en-US" dirty="0"/>
                    </a:p>
                  </a:txBody>
                  <a:tcPr/>
                </a:tc>
              </a:tr>
              <a:tr h="370840">
                <a:tc>
                  <a:txBody>
                    <a:bodyPr/>
                    <a:lstStyle/>
                    <a:p>
                      <a:r>
                        <a:rPr lang="en-US" noProof="0" dirty="0" smtClean="0"/>
                        <a:t>Civil Engineering for Risk Mitigation</a:t>
                      </a:r>
                      <a:endParaRPr lang="en-US" noProof="0" dirty="0"/>
                    </a:p>
                  </a:txBody>
                  <a:tcPr/>
                </a:tc>
                <a:tc>
                  <a:txBody>
                    <a:bodyPr/>
                    <a:lstStyle/>
                    <a:p>
                      <a:endParaRPr lang="en-US" dirty="0"/>
                    </a:p>
                  </a:txBody>
                  <a:tcPr/>
                </a:tc>
                <a:tc>
                  <a:txBody>
                    <a:bodyPr/>
                    <a:lstStyle/>
                    <a:p>
                      <a:r>
                        <a:rPr lang="it-IT" dirty="0" smtClean="0"/>
                        <a:t>Lecco</a:t>
                      </a:r>
                      <a:endParaRPr lang="en-US" dirty="0"/>
                    </a:p>
                  </a:txBody>
                  <a:tcPr/>
                </a:tc>
              </a:tr>
              <a:tr h="370840">
                <a:tc>
                  <a:txBody>
                    <a:bodyPr/>
                    <a:lstStyle/>
                    <a:p>
                      <a:r>
                        <a:rPr lang="en-US" noProof="0" dirty="0" err="1" smtClean="0"/>
                        <a:t>Geoinformatics</a:t>
                      </a:r>
                      <a:r>
                        <a:rPr lang="en-US" baseline="0" noProof="0" dirty="0" smtClean="0"/>
                        <a:t> Engineering</a:t>
                      </a:r>
                      <a:endParaRPr lang="en-US" noProof="0" dirty="0"/>
                    </a:p>
                  </a:txBody>
                  <a:tcPr/>
                </a:tc>
                <a:tc>
                  <a:txBody>
                    <a:bodyPr/>
                    <a:lstStyle/>
                    <a:p>
                      <a:endParaRPr lang="en-US" dirty="0"/>
                    </a:p>
                  </a:txBody>
                  <a:tcPr/>
                </a:tc>
                <a:tc>
                  <a:txBody>
                    <a:bodyPr/>
                    <a:lstStyle/>
                    <a:p>
                      <a:r>
                        <a:rPr lang="it-IT" dirty="0" smtClean="0"/>
                        <a:t>MI-Leonardo</a:t>
                      </a:r>
                      <a:endParaRPr lang="en-US" dirty="0"/>
                    </a:p>
                  </a:txBody>
                  <a:tcPr/>
                </a:tc>
              </a:tr>
            </a:tbl>
          </a:graphicData>
        </a:graphic>
      </p:graphicFrame>
      <p:pic>
        <p:nvPicPr>
          <p:cNvPr id="26" name="Picture 6" descr="http://upload.wikimedia.org/wikipedia/commons/thumb/0/03/Flag_of_Italy.svg/2000px-Flag_of_Italy.svg.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852" y="4120056"/>
            <a:ext cx="2508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http://upload.wikimedia.org/wikipedia/commons/thumb/0/03/Flag_of_Italy.svg/2000px-Flag_of_Italy.svg.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852" y="4467423"/>
            <a:ext cx="2508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http://upload.wikimedia.org/wikipedia/commons/thumb/a/ae/Flag_of_the_United_Kingdom.svg/2000px-Flag_of_the_United_Kingdom.svg.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287" y="5147026"/>
            <a:ext cx="2873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http://upload.wikimedia.org/wikipedia/commons/thumb/a/ae/Flag_of_the_United_Kingdom.svg/2000px-Flag_of_the_United_Kingdom.svg.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993" y="4836847"/>
            <a:ext cx="2873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http://upload.wikimedia.org/wikipedia/commons/thumb/a/ae/Flag_of_the_United_Kingdom.svg/2000px-Flag_of_the_United_Kingdom.svg.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090" y="4467423"/>
            <a:ext cx="2873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ttp://upload.wikimedia.org/wikipedia/commons/thumb/a/ae/Flag_of_the_United_Kingdom.svg/2000px-Flag_of_the_United_Kingdom.svg.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090" y="4128026"/>
            <a:ext cx="2873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p:cNvPicPr>
            <a:picLocks noChangeAspect="1"/>
          </p:cNvPicPr>
          <p:nvPr/>
        </p:nvPicPr>
        <p:blipFill rotWithShape="1">
          <a:blip r:embed="rId5">
            <a:extLst>
              <a:ext uri="{28A0092B-C50C-407E-A947-70E740481C1C}">
                <a14:useLocalDpi xmlns:a14="http://schemas.microsoft.com/office/drawing/2010/main" val="0"/>
              </a:ext>
            </a:extLst>
          </a:blip>
          <a:srcRect l="26585" t="10040" r="38161" b="47292"/>
          <a:stretch/>
        </p:blipFill>
        <p:spPr>
          <a:xfrm>
            <a:off x="7596953" y="1485861"/>
            <a:ext cx="2556000" cy="4377945"/>
          </a:xfrm>
          <a:prstGeom prst="rect">
            <a:avLst/>
          </a:prstGeom>
        </p:spPr>
      </p:pic>
      <p:sp>
        <p:nvSpPr>
          <p:cNvPr id="11" name="Ovale 10"/>
          <p:cNvSpPr/>
          <p:nvPr/>
        </p:nvSpPr>
        <p:spPr>
          <a:xfrm>
            <a:off x="8756724" y="5059417"/>
            <a:ext cx="504000" cy="504000"/>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e 37"/>
          <p:cNvSpPr/>
          <p:nvPr/>
        </p:nvSpPr>
        <p:spPr>
          <a:xfrm>
            <a:off x="9477853" y="2948278"/>
            <a:ext cx="504000" cy="504000"/>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Connettore 2 15"/>
          <p:cNvCxnSpPr>
            <a:stCxn id="38" idx="4"/>
            <a:endCxn id="11" idx="0"/>
          </p:cNvCxnSpPr>
          <p:nvPr/>
        </p:nvCxnSpPr>
        <p:spPr>
          <a:xfrm flipH="1">
            <a:off x="9008724" y="3452278"/>
            <a:ext cx="721129" cy="16071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rot="17690457">
            <a:off x="8902741" y="3932601"/>
            <a:ext cx="760144" cy="369332"/>
          </a:xfrm>
          <a:prstGeom prst="rect">
            <a:avLst/>
          </a:prstGeom>
          <a:noFill/>
        </p:spPr>
        <p:txBody>
          <a:bodyPr wrap="none" rtlCol="0">
            <a:spAutoFit/>
          </a:bodyPr>
          <a:lstStyle/>
          <a:p>
            <a:r>
              <a:rPr lang="it-IT" dirty="0" smtClean="0"/>
              <a:t>45 km</a:t>
            </a:r>
            <a:endParaRPr lang="en-US" dirty="0"/>
          </a:p>
        </p:txBody>
      </p:sp>
      <p:pic>
        <p:nvPicPr>
          <p:cNvPr id="20" name="Picture 4" descr="http://upload.wikimedia.org/wikipedia/commons/thumb/a/ae/Flag_of_the_United_Kingdom.svg/2000px-Flag_of_the_United_Kingdom.svg.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60" y="1959099"/>
            <a:ext cx="2873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75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400" noProof="0" dirty="0"/>
              <a:t>The role of Students and their Representatives</a:t>
            </a:r>
          </a:p>
        </p:txBody>
      </p:sp>
      <p:sp>
        <p:nvSpPr>
          <p:cNvPr id="7" name="CasellaDiTesto 6"/>
          <p:cNvSpPr txBox="1"/>
          <p:nvPr/>
        </p:nvSpPr>
        <p:spPr>
          <a:xfrm>
            <a:off x="5010607" y="1417411"/>
            <a:ext cx="6796698" cy="4401205"/>
          </a:xfrm>
          <a:prstGeom prst="rect">
            <a:avLst/>
          </a:prstGeom>
          <a:noFill/>
        </p:spPr>
        <p:txBody>
          <a:bodyPr wrap="square" rtlCol="0">
            <a:spAutoFit/>
          </a:bodyPr>
          <a:lstStyle/>
          <a:p>
            <a:r>
              <a:rPr lang="en-US" sz="2000" dirty="0"/>
              <a:t>Students have the right to participate in the life and governance of the University through their Representatives. They are asked to express their opinion on the University management bodies.</a:t>
            </a:r>
          </a:p>
          <a:p>
            <a:endParaRPr lang="en-US" sz="2000" dirty="0"/>
          </a:p>
          <a:p>
            <a:r>
              <a:rPr lang="en-US" sz="2000" b="1" dirty="0"/>
              <a:t>Student Representatives </a:t>
            </a:r>
            <a:r>
              <a:rPr lang="en-US" sz="2000" dirty="0"/>
              <a:t>are elected directly by you.</a:t>
            </a:r>
          </a:p>
          <a:p>
            <a:endParaRPr lang="en-US" sz="2000" dirty="0"/>
          </a:p>
          <a:p>
            <a:r>
              <a:rPr lang="en-US" sz="2000" dirty="0"/>
              <a:t>The </a:t>
            </a:r>
            <a:r>
              <a:rPr lang="en-US" sz="2000" b="1" dirty="0"/>
              <a:t>elections</a:t>
            </a:r>
            <a:r>
              <a:rPr lang="en-US" sz="2000" dirty="0"/>
              <a:t> are held every 2 years and are an important opportunity to make students voices heard</a:t>
            </a:r>
          </a:p>
          <a:p>
            <a:endParaRPr lang="en-US" sz="2000" dirty="0"/>
          </a:p>
          <a:p>
            <a:r>
              <a:rPr lang="en-US" sz="2000" dirty="0"/>
              <a:t>Student Representatives are the simplest and most effective way of conveying students' </a:t>
            </a:r>
            <a:r>
              <a:rPr lang="en-US" sz="2000" b="1" dirty="0"/>
              <a:t>proposals  and requests </a:t>
            </a:r>
            <a:r>
              <a:rPr lang="en-US" sz="2000" dirty="0"/>
              <a:t>on basic subjects, such as teaching and services for students, to the appropriate management bodies.</a:t>
            </a:r>
          </a:p>
          <a:p>
            <a:endParaRPr lang="en-US" sz="2000" dirty="0"/>
          </a:p>
        </p:txBody>
      </p:sp>
      <p:pic>
        <p:nvPicPr>
          <p:cNvPr id="5" name="Picture 2" descr="studen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009" y="1325582"/>
            <a:ext cx="2881050" cy="4708981"/>
          </a:xfrm>
          <a:prstGeom prst="rect">
            <a:avLst/>
          </a:prstGeom>
          <a:noFill/>
          <a:ln w="9525">
            <a:noFill/>
            <a:miter lim="800000"/>
            <a:headEnd/>
            <a:tailEnd/>
          </a:ln>
        </p:spPr>
      </p:pic>
    </p:spTree>
    <p:extLst>
      <p:ext uri="{BB962C8B-B14F-4D97-AF65-F5344CB8AC3E}">
        <p14:creationId xmlns:p14="http://schemas.microsoft.com/office/powerpoint/2010/main" val="672005330"/>
      </p:ext>
    </p:extLst>
  </p:cSld>
  <p:clrMapOvr>
    <a:masterClrMapping/>
  </p:clrMapOvr>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POLI</Template>
  <TotalTime>11840</TotalTime>
  <Words>1430</Words>
  <Application>Microsoft Office PowerPoint</Application>
  <PresentationFormat>Personalizzato</PresentationFormat>
  <Paragraphs>214</Paragraphs>
  <Slides>19</Slides>
  <Notes>11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POLI</vt:lpstr>
      <vt:lpstr>Titolo presentazione sottotitolo</vt:lpstr>
      <vt:lpstr>POLIMI organization</vt:lpstr>
      <vt:lpstr>Politecnico di Milano in a nutshell</vt:lpstr>
      <vt:lpstr>Presentazione standard di PowerPoint</vt:lpstr>
      <vt:lpstr>The governing bodies of the University</vt:lpstr>
      <vt:lpstr>Departments</vt:lpstr>
      <vt:lpstr>Schools and Study Programs</vt:lpstr>
      <vt:lpstr>The ICAT School:  BSc + MSc Programmes</vt:lpstr>
      <vt:lpstr>The role of Students and their Representatives</vt:lpstr>
      <vt:lpstr>The role of the Student Representatives</vt:lpstr>
      <vt:lpstr>The Student Ombuds office</vt:lpstr>
      <vt:lpstr>Services and Opportunities</vt:lpstr>
      <vt:lpstr>Student support services: whom to contact for …</vt:lpstr>
      <vt:lpstr>Reference Rules</vt:lpstr>
      <vt:lpstr>Information pages and tools</vt:lpstr>
      <vt:lpstr>Information pages and tools</vt:lpstr>
      <vt:lpstr>WeBeep</vt:lpstr>
      <vt:lpstr>Services and opportunities</vt:lpstr>
      <vt:lpstr>…and finally</vt:lpstr>
    </vt:vector>
  </TitlesOfParts>
  <Company>Area Servizi 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Colleoni</dc:creator>
  <cp:lastModifiedBy>Taliercio</cp:lastModifiedBy>
  <cp:revision>496</cp:revision>
  <dcterms:created xsi:type="dcterms:W3CDTF">2015-05-26T12:27:57Z</dcterms:created>
  <dcterms:modified xsi:type="dcterms:W3CDTF">2023-09-21T08:34:34Z</dcterms:modified>
</cp:coreProperties>
</file>